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03.xml.rels" ContentType="application/vnd.openxmlformats-package.relationships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3.xml" ContentType="application/vnd.openxmlformats-officedocument.theme+xml"/>
  <Override PartName="/ppt/media/image50.png" ContentType="image/png"/>
  <Override PartName="/ppt/media/image144.png" ContentType="image/png"/>
  <Override PartName="/ppt/media/image1.png" ContentType="image/png"/>
  <Override PartName="/ppt/media/image51.png" ContentType="image/png"/>
  <Override PartName="/ppt/media/image145.png" ContentType="image/png"/>
  <Override PartName="/ppt/media/image2.png" ContentType="image/png"/>
  <Override PartName="/ppt/media/image3.png" ContentType="image/png"/>
  <Override PartName="/ppt/media/image124.png" ContentType="image/png"/>
  <Override PartName="/ppt/media/image30.png" ContentType="image/png"/>
  <Override PartName="/ppt/media/image52.png" ContentType="image/png"/>
  <Override PartName="/ppt/media/image146.png" ContentType="image/png"/>
  <Override PartName="/ppt/media/image4.png" ContentType="image/png"/>
  <Override PartName="/ppt/media/image125.png" ContentType="image/png"/>
  <Override PartName="/ppt/media/image31.png" ContentType="image/png"/>
  <Override PartName="/ppt/media/image147.png" ContentType="image/png"/>
  <Override PartName="/ppt/media/image53.png" ContentType="image/png"/>
  <Override PartName="/ppt/media/image5.png" ContentType="image/png"/>
  <Override PartName="/ppt/media/image104.png" ContentType="image/png"/>
  <Override PartName="/ppt/media/image10.png" ContentType="image/png"/>
  <Override PartName="/ppt/media/image126.png" ContentType="image/png"/>
  <Override PartName="/ppt/media/image32.png" ContentType="image/png"/>
  <Override PartName="/ppt/media/image148.png" ContentType="image/png"/>
  <Override PartName="/ppt/media/image54.png" ContentType="image/png"/>
  <Override PartName="/ppt/media/image6.png" ContentType="image/png"/>
  <Override PartName="/ppt/media/image105.png" ContentType="image/png"/>
  <Override PartName="/ppt/media/image11.png" ContentType="image/png"/>
  <Override PartName="/ppt/media/image127.png" ContentType="image/png"/>
  <Override PartName="/ppt/media/image33.png" ContentType="image/png"/>
  <Override PartName="/ppt/media/image149.png" ContentType="image/png"/>
  <Override PartName="/ppt/media/image55.png" ContentType="image/png"/>
  <Override PartName="/ppt/media/image7.png" ContentType="image/png"/>
  <Override PartName="/ppt/media/image106.png" ContentType="image/png"/>
  <Override PartName="/ppt/media/image12.png" ContentType="image/png"/>
  <Override PartName="/ppt/media/image128.png" ContentType="image/png"/>
  <Override PartName="/ppt/media/image34.png" ContentType="image/png"/>
  <Override PartName="/ppt/media/image56.png" ContentType="image/png"/>
  <Override PartName="/ppt/media/image8.png" ContentType="image/png"/>
  <Override PartName="/ppt/media/image107.png" ContentType="image/png"/>
  <Override PartName="/ppt/media/image13.png" ContentType="image/png"/>
  <Override PartName="/ppt/media/image129.png" ContentType="image/png"/>
  <Override PartName="/ppt/media/image35.png" ContentType="image/png"/>
  <Override PartName="/ppt/media/image57.png" ContentType="image/png"/>
  <Override PartName="/ppt/media/image9.png" ContentType="image/png"/>
  <Override PartName="/ppt/media/image108.png" ContentType="image/png"/>
  <Override PartName="/ppt/media/image14.png" ContentType="image/png"/>
  <Override PartName="/ppt/media/image36.png" ContentType="image/png"/>
  <Override PartName="/ppt/media/image58.png" ContentType="image/png"/>
  <Override PartName="/ppt/media/image109.png" ContentType="image/png"/>
  <Override PartName="/ppt/media/image15.png" ContentType="image/png"/>
  <Override PartName="/ppt/media/image37.png" ContentType="image/png"/>
  <Override PartName="/ppt/media/image59.png" ContentType="image/png"/>
  <Override PartName="/ppt/media/image16.png" ContentType="image/png"/>
  <Override PartName="/ppt/media/image38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19.png" ContentType="image/png"/>
  <Override PartName="/ppt/media/image114.png" ContentType="image/png"/>
  <Override PartName="/ppt/media/image20.png" ContentType="image/png"/>
  <Override PartName="/ppt/media/image136.png" ContentType="image/png"/>
  <Override PartName="/ppt/media/image42.png" ContentType="image/png"/>
  <Override PartName="/ppt/media/image158.png" ContentType="image/png"/>
  <Override PartName="/ppt/media/image64.png" ContentType="image/png"/>
  <Override PartName="/ppt/media/image43.png" ContentType="image/png"/>
  <Override PartName="/ppt/media/image137.png" ContentType="image/png"/>
  <Override PartName="/ppt/media/image21.png" ContentType="image/png"/>
  <Override PartName="/ppt/media/image115.png" ContentType="image/png"/>
  <Override PartName="/ppt/media/image44.png" ContentType="image/png"/>
  <Override PartName="/ppt/media/image138.png" ContentType="image/png"/>
  <Override PartName="/ppt/media/image22.png" ContentType="image/png"/>
  <Override PartName="/ppt/media/image116.png" ContentType="image/png"/>
  <Override PartName="/ppt/media/image45.png" ContentType="image/png"/>
  <Override PartName="/ppt/media/image139.png" ContentType="image/png"/>
  <Override PartName="/ppt/media/image23.png" ContentType="image/png"/>
  <Override PartName="/ppt/media/image117.png" ContentType="image/png"/>
  <Override PartName="/ppt/media/image46.png" ContentType="image/png"/>
  <Override PartName="/ppt/media/image24.png" ContentType="image/png"/>
  <Override PartName="/ppt/media/image118.png" ContentType="image/png"/>
  <Override PartName="/ppt/media/image47.png" ContentType="image/png"/>
  <Override PartName="/ppt/media/image25.png" ContentType="image/png"/>
  <Override PartName="/ppt/media/image119.png" ContentType="image/png"/>
  <Override PartName="/ppt/media/image48.png" ContentType="image/png"/>
  <Override PartName="/ppt/media/image26.png" ContentType="image/png"/>
  <Override PartName="/ppt/media/image49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62.png" ContentType="image/png"/>
  <Override PartName="/ppt/media/image156.png" ContentType="image/png"/>
  <Override PartName="/ppt/media/image40.png" ContentType="image/png"/>
  <Override PartName="/ppt/media/image134.png" ContentType="image/png"/>
  <Override PartName="/ppt/media/image63.png" ContentType="image/png"/>
  <Override PartName="/ppt/media/image157.png" ContentType="image/png"/>
  <Override PartName="/ppt/media/image41.png" ContentType="image/png"/>
  <Override PartName="/ppt/media/image135.png" ContentType="image/png"/>
  <Override PartName="/ppt/media/image60.png" ContentType="image/png"/>
  <Override PartName="/ppt/media/image154.png" ContentType="image/png"/>
  <Override PartName="/ppt/media/image61.png" ContentType="image/png"/>
  <Override PartName="/ppt/media/image155.png" ContentType="image/png"/>
  <Override PartName="/ppt/media/image65.png" ContentType="image/png"/>
  <Override PartName="/ppt/media/image159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164.png" ContentType="image/png"/>
  <Override PartName="/ppt/media/image71.png" ContentType="image/png"/>
  <Override PartName="/ppt/media/image165.png" ContentType="image/png"/>
  <Override PartName="/ppt/media/image72.png" ContentType="image/png"/>
  <Override PartName="/ppt/media/image166.png" ContentType="image/png"/>
  <Override PartName="/ppt/media/image73.png" ContentType="image/png"/>
  <Override PartName="/ppt/media/image167.png" ContentType="image/png"/>
  <Override PartName="/ppt/media/image74.png" ContentType="image/png"/>
  <Override PartName="/ppt/media/image168.png" ContentType="image/png"/>
  <Override PartName="/ppt/media/image75.png" ContentType="image/png"/>
  <Override PartName="/ppt/media/image169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174.png" ContentType="image/png"/>
  <Override PartName="/ppt/media/image81.png" ContentType="image/png"/>
  <Override PartName="/ppt/media/image175.png" ContentType="image/png"/>
  <Override PartName="/ppt/media/image82.png" ContentType="image/png"/>
  <Override PartName="/ppt/media/image176.png" ContentType="image/png"/>
  <Override PartName="/ppt/media/image83.png" ContentType="image/png"/>
  <Override PartName="/ppt/media/image177.png" ContentType="image/png"/>
  <Override PartName="/ppt/media/image84.png" ContentType="image/png"/>
  <Override PartName="/ppt/media/image178.png" ContentType="image/png"/>
  <Override PartName="/ppt/media/image85.png" ContentType="image/png"/>
  <Override PartName="/ppt/media/image179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0.png" ContentType="image/png"/>
  <Override PartName="/ppt/media/image101.png" ContentType="image/png"/>
  <Override PartName="/ppt/media/image102.png" ContentType="image/png"/>
  <Override PartName="/ppt/media/image103.png" ContentType="image/png"/>
  <Override PartName="/ppt/media/image110.png" ContentType="image/png"/>
  <Override PartName="/ppt/media/image111.png" ContentType="image/png"/>
  <Override PartName="/ppt/media/image112.png" ContentType="image/png"/>
  <Override PartName="/ppt/media/image113.png" ContentType="image/png"/>
  <Override PartName="/ppt/media/image120.png" ContentType="image/png"/>
  <Override PartName="/ppt/media/image121.png" ContentType="image/png"/>
  <Override PartName="/ppt/media/image122.png" ContentType="image/png"/>
  <Override PartName="/ppt/media/image123.png" ContentType="image/png"/>
  <Override PartName="/ppt/media/image130.png" ContentType="image/png"/>
  <Override PartName="/ppt/media/image131.png" ContentType="image/png"/>
  <Override PartName="/ppt/media/image132.png" ContentType="image/png"/>
  <Override PartName="/ppt/media/image133.png" ContentType="image/png"/>
  <Override PartName="/ppt/media/image140.png" ContentType="image/png"/>
  <Override PartName="/ppt/media/image141.png" ContentType="image/png"/>
  <Override PartName="/ppt/media/image142.png" ContentType="image/png"/>
  <Override PartName="/ppt/media/image143.png" ContentType="image/png"/>
  <Override PartName="/ppt/media/image150.png" ContentType="image/png"/>
  <Override PartName="/ppt/media/image151.png" ContentType="image/png"/>
  <Override PartName="/ppt/media/image152.png" ContentType="image/png"/>
  <Override PartName="/ppt/media/image153.png" ContentType="image/png"/>
  <Override PartName="/ppt/media/image160.png" ContentType="image/png"/>
  <Override PartName="/ppt/media/image161.png" ContentType="image/png"/>
  <Override PartName="/ppt/media/image162.png" ContentType="image/png"/>
  <Override PartName="/ppt/media/image163.png" ContentType="image/png"/>
  <Override PartName="/ppt/media/image170.png" ContentType="image/png"/>
  <Override PartName="/ppt/media/image171.png" ContentType="image/png"/>
  <Override PartName="/ppt/media/image172.png" ContentType="image/png"/>
  <Override PartName="/ppt/media/image173.png" ContentType="image/png"/>
  <Override PartName="/ppt/media/image180.png" ContentType="image/png"/>
  <Override PartName="/ppt/slides/slide1.xml" ContentType="application/vnd.openxmlformats-officedocument.presentationml.slide+xml"/>
  <Override PartName="/ppt/slides/slide100.xml" ContentType="application/vnd.openxmlformats-officedocument.presentationml.slide+xml"/>
  <Override PartName="/ppt/slides/slide2.xml" ContentType="application/vnd.openxmlformats-officedocument.presentationml.slide+xml"/>
  <Override PartName="/ppt/slides/slide101.xml" ContentType="application/vnd.openxmlformats-officedocument.presentationml.slide+xml"/>
  <Override PartName="/ppt/slides/slide3.xml" ContentType="application/vnd.openxmlformats-officedocument.presentationml.slide+xml"/>
  <Override PartName="/ppt/slides/slide102.xml" ContentType="application/vnd.openxmlformats-officedocument.presentationml.slide+xml"/>
  <Override PartName="/ppt/slides/slide4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5.xml" ContentType="application/vnd.openxmlformats-officedocument.presentationml.slide+xml"/>
  <Override PartName="/ppt/slides/slide105.xml" ContentType="application/vnd.openxmlformats-officedocument.presentationml.slide+xml"/>
  <Override PartName="/ppt/slides/slide6.xml" ContentType="application/vnd.openxmlformats-officedocument.presentationml.slide+xml"/>
  <Override PartName="/ppt/slides/slide106.xml" ContentType="application/vnd.openxmlformats-officedocument.presentationml.slide+xml"/>
  <Override PartName="/ppt/slides/slide7.xml" ContentType="application/vnd.openxmlformats-officedocument.presentationml.slide+xml"/>
  <Override PartName="/ppt/slides/slide107.xml" ContentType="application/vnd.openxmlformats-officedocument.presentationml.slide+xml"/>
  <Override PartName="/ppt/slides/slide8.xml" ContentType="application/vnd.openxmlformats-officedocument.presentationml.slide+xml"/>
  <Override PartName="/ppt/slides/slide10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54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57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slide64.xml" ContentType="application/vnd.openxmlformats-officedocument.presentationml.slide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46.xml" ContentType="application/vnd.openxmlformats-officedocument.presentationml.slide+xml"/>
  <Override PartName="/ppt/slides/slide25.xml" ContentType="application/vnd.openxmlformats-officedocument.presentationml.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48.xml" ContentType="application/vnd.openxmlformats-officedocument.presentationml.slide+xml"/>
  <Override PartName="/ppt/slides/slide27.xml" ContentType="application/vnd.openxmlformats-officedocument.presentationml.slide+xml"/>
  <Override PartName="/ppt/slides/slide4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31.xml" ContentType="application/vnd.openxmlformats-officedocument.presentationml.slide+xml"/>
  <Override PartName="/ppt/slides/slide62.xml" ContentType="application/vnd.openxmlformats-officedocument.presentationml.slide+xml"/>
  <Override PartName="/ppt/slides/slide40.xml" ContentType="application/vnd.openxmlformats-officedocument.presentationml.slide+xml"/>
  <Override PartName="/ppt/slides/slide63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_rels/slide100.xml.rels" ContentType="application/vnd.openxmlformats-package.relationships+xml"/>
  <Override PartName="/ppt/slides/_rels/slide1.xml.rels" ContentType="application/vnd.openxmlformats-package.relationships+xml"/>
  <Override PartName="/ppt/slides/_rels/slide101.xml.rels" ContentType="application/vnd.openxmlformats-package.relationships+xml"/>
  <Override PartName="/ppt/slides/_rels/slide2.xml.rels" ContentType="application/vnd.openxmlformats-package.relationships+xml"/>
  <Override PartName="/ppt/slides/_rels/slide102.xml.rels" ContentType="application/vnd.openxmlformats-package.relationships+xml"/>
  <Override PartName="/ppt/slides/_rels/slide3.xml.rels" ContentType="application/vnd.openxmlformats-package.relationships+xml"/>
  <Override PartName="/ppt/slides/_rels/slide103.xml.rels" ContentType="application/vnd.openxmlformats-package.relationships+xml"/>
  <Override PartName="/ppt/slides/_rels/slide4.xml.rels" ContentType="application/vnd.openxmlformats-package.relationships+xml"/>
  <Override PartName="/ppt/slides/_rels/slide104.xml.rels" ContentType="application/vnd.openxmlformats-package.relationships+xml"/>
  <Override PartName="/ppt/slides/_rels/slide5.xml.rels" ContentType="application/vnd.openxmlformats-package.relationships+xml"/>
  <Override PartName="/ppt/slides/_rels/slide105.xml.rels" ContentType="application/vnd.openxmlformats-package.relationships+xml"/>
  <Override PartName="/ppt/slides/_rels/slide6.xml.rels" ContentType="application/vnd.openxmlformats-package.relationships+xml"/>
  <Override PartName="/ppt/slides/_rels/slide106.xml.rels" ContentType="application/vnd.openxmlformats-package.relationships+xml"/>
  <Override PartName="/ppt/slides/_rels/slide7.xml.rels" ContentType="application/vnd.openxmlformats-package.relationships+xml"/>
  <Override PartName="/ppt/slides/_rels/slide107.xml.rels" ContentType="application/vnd.openxmlformats-package.relationships+xml"/>
  <Override PartName="/ppt/slides/_rels/slide8.xml.rels" ContentType="application/vnd.openxmlformats-package.relationships+xml"/>
  <Override PartName="/ppt/slides/_rels/slide108.xml.rels" ContentType="application/vnd.openxmlformats-package.relationships+xml"/>
  <Override PartName="/ppt/slides/_rels/slide9.xml.rels" ContentType="application/vnd.openxmlformats-package.relationships+xml"/>
  <Override PartName="/ppt/slides/_rels/slide54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55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56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57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59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64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24.xml.rels" ContentType="application/vnd.openxmlformats-package.relationships+xml"/>
  <Override PartName="/ppt/slides/_rels/slide47.xml.rels" ContentType="application/vnd.openxmlformats-package.relationships+xml"/>
  <Override PartName="/ppt/slides/_rels/slide25.xml.rels" ContentType="application/vnd.openxmlformats-package.relationships+xml"/>
  <Override PartName="/ppt/slides/_rels/slide48.xml.rels" ContentType="application/vnd.openxmlformats-package.relationships+xml"/>
  <Override PartName="/ppt/slides/_rels/slide26.xml.rels" ContentType="application/vnd.openxmlformats-package.relationships+xml"/>
  <Override PartName="/ppt/slides/_rels/slide4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52.xml.rels" ContentType="application/vnd.openxmlformats-package.relationships+xml"/>
  <Override PartName="/ppt/slides/_rels/slide30.xml.rels" ContentType="application/vnd.openxmlformats-package.relationships+xml"/>
  <Override PartName="/ppt/slides/_rels/slide53.xml.rels" ContentType="application/vnd.openxmlformats-package.relationships+xml"/>
  <Override PartName="/ppt/slides/_rels/slide31.xml.rels" ContentType="application/vnd.openxmlformats-package.relationships+xml"/>
  <Override PartName="/ppt/slides/_rels/slide62.xml.rels" ContentType="application/vnd.openxmlformats-package.relationships+xml"/>
  <Override PartName="/ppt/slides/_rels/slide40.xml.rels" ContentType="application/vnd.openxmlformats-package.relationships+xml"/>
  <Override PartName="/ppt/slides/_rels/slide63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51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slides/_rels/slide82.xml.rels" ContentType="application/vnd.openxmlformats-package.relationships+xml"/>
  <Override PartName="/ppt/slides/_rels/slide83.xml.rels" ContentType="application/vnd.openxmlformats-package.relationships+xml"/>
  <Override PartName="/ppt/slides/_rels/slide84.xml.rels" ContentType="application/vnd.openxmlformats-package.relationships+xml"/>
  <Override PartName="/ppt/slides/_rels/slide85.xml.rels" ContentType="application/vnd.openxmlformats-package.relationships+xml"/>
  <Override PartName="/ppt/slides/_rels/slide86.xml.rels" ContentType="application/vnd.openxmlformats-package.relationships+xml"/>
  <Override PartName="/ppt/slides/_rels/slide87.xml.rels" ContentType="application/vnd.openxmlformats-package.relationships+xml"/>
  <Override PartName="/ppt/slides/_rels/slide88.xml.rels" ContentType="application/vnd.openxmlformats-package.relationships+xml"/>
  <Override PartName="/ppt/slides/_rels/slide89.xml.rels" ContentType="application/vnd.openxmlformats-package.relationships+xml"/>
  <Override PartName="/ppt/slides/_rels/slide90.xml.rels" ContentType="application/vnd.openxmlformats-package.relationships+xml"/>
  <Override PartName="/ppt/slides/_rels/slide91.xml.rels" ContentType="application/vnd.openxmlformats-package.relationships+xml"/>
  <Override PartName="/ppt/slides/_rels/slide92.xml.rels" ContentType="application/vnd.openxmlformats-package.relationships+xml"/>
  <Override PartName="/ppt/slides/_rels/slide93.xml.rels" ContentType="application/vnd.openxmlformats-package.relationships+xml"/>
  <Override PartName="/ppt/slides/_rels/slide94.xml.rels" ContentType="application/vnd.openxmlformats-package.relationships+xml"/>
  <Override PartName="/ppt/slides/_rels/slide95.xml.rels" ContentType="application/vnd.openxmlformats-package.relationships+xml"/>
  <Override PartName="/ppt/slides/_rels/slide96.xml.rels" ContentType="application/vnd.openxmlformats-package.relationships+xml"/>
  <Override PartName="/ppt/slides/_rels/slide97.xml.rels" ContentType="application/vnd.openxmlformats-package.relationships+xml"/>
  <Override PartName="/ppt/slides/_rels/slide98.xml.rels" ContentType="application/vnd.openxmlformats-package.relationships+xml"/>
  <Override PartName="/ppt/slides/_rels/slide99.xml.rels" ContentType="application/vnd.openxmlformats-package.relationships+xml"/>
  <Override PartName="/ppt/slides/_rels/slide109.xml.rels" ContentType="application/vnd.openxmlformats-package.relationships+xml"/>
  <Override PartName="/ppt/slides/_rels/slide110.xml.rels" ContentType="application/vnd.openxmlformats-package.relationships+xml"/>
  <Override PartName="/ppt/slides/_rels/slide111.xml.rels" ContentType="application/vnd.openxmlformats-package.relationships+xml"/>
  <Override PartName="/ppt/slides/_rels/slide112.xml.rels" ContentType="application/vnd.openxmlformats-package.relationships+xml"/>
  <Override PartName="/ppt/slides/_rels/slide113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</p:sldIdLst>
  <p:sldSz cx="9144000" cy="6858000"/>
  <p:notesSz cx="6799263" cy="9929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100" Type="http://schemas.openxmlformats.org/officeDocument/2006/relationships/slide" Target="slides/slide97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08" Type="http://schemas.openxmlformats.org/officeDocument/2006/relationships/slide" Target="slides/slide105.xml"/><Relationship Id="rId109" Type="http://schemas.openxmlformats.org/officeDocument/2006/relationships/slide" Target="slides/slide106.xml"/><Relationship Id="rId110" Type="http://schemas.openxmlformats.org/officeDocument/2006/relationships/slide" Target="slides/slide107.xml"/><Relationship Id="rId111" Type="http://schemas.openxmlformats.org/officeDocument/2006/relationships/slide" Target="slides/slide108.xml"/><Relationship Id="rId112" Type="http://schemas.openxmlformats.org/officeDocument/2006/relationships/slide" Target="slides/slide109.xml"/><Relationship Id="rId113" Type="http://schemas.openxmlformats.org/officeDocument/2006/relationships/slide" Target="slides/slide110.xml"/><Relationship Id="rId114" Type="http://schemas.openxmlformats.org/officeDocument/2006/relationships/slide" Target="slides/slide111.xml"/><Relationship Id="rId115" Type="http://schemas.openxmlformats.org/officeDocument/2006/relationships/slide" Target="slides/slide112.xml"/><Relationship Id="rId116" Type="http://schemas.openxmlformats.org/officeDocument/2006/relationships/slide" Target="slides/slide113.xml"/><Relationship Id="rId11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51D69DDD-CDDB-4522-A67A-7C4940F306C0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3.xml.rels><?xml version="1.0" encoding="UTF-8"?>
<Relationships xmlns="http://schemas.openxmlformats.org/package/2006/relationships"><Relationship Id="rId1" Type="http://schemas.openxmlformats.org/officeDocument/2006/relationships/slide" Target="../slides/slide103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0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48920" cy="3710880"/>
          </a:xfrm>
          <a:prstGeom prst="rect">
            <a:avLst/>
          </a:prstGeom>
          <a:ln w="0">
            <a:noFill/>
          </a:ln>
        </p:spPr>
      </p:sp>
      <p:sp>
        <p:nvSpPr>
          <p:cNvPr id="747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27360" cy="445644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8" name="PlaceHolder 3"/>
          <p:cNvSpPr>
            <a:spLocks noGrp="1"/>
          </p:cNvSpPr>
          <p:nvPr>
            <p:ph type="sldNum" idx="9"/>
          </p:nvPr>
        </p:nvSpPr>
        <p:spPr>
          <a:xfrm>
            <a:off x="3851280" y="9431640"/>
            <a:ext cx="2934360" cy="48456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3B3EF84-BB5C-4BE1-878F-8907D6F571D3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48920" cy="3710880"/>
          </a:xfrm>
          <a:prstGeom prst="rect">
            <a:avLst/>
          </a:prstGeom>
          <a:ln w="0">
            <a:noFill/>
          </a:ln>
        </p:spPr>
      </p:sp>
      <p:sp>
        <p:nvSpPr>
          <p:cNvPr id="741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27360" cy="445644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PlaceHolder 3"/>
          <p:cNvSpPr>
            <a:spLocks noGrp="1"/>
          </p:cNvSpPr>
          <p:nvPr>
            <p:ph type="sldNum" idx="7"/>
          </p:nvPr>
        </p:nvSpPr>
        <p:spPr>
          <a:xfrm>
            <a:off x="3851280" y="9431640"/>
            <a:ext cx="2934360" cy="48456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440E1AC-1252-4D9A-8175-510CAA23A960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48920" cy="3710880"/>
          </a:xfrm>
          <a:prstGeom prst="rect">
            <a:avLst/>
          </a:prstGeom>
          <a:ln w="0">
            <a:noFill/>
          </a:ln>
        </p:spPr>
      </p:sp>
      <p:sp>
        <p:nvSpPr>
          <p:cNvPr id="744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27360" cy="445644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" name="PlaceHolder 3"/>
          <p:cNvSpPr>
            <a:spLocks noGrp="1"/>
          </p:cNvSpPr>
          <p:nvPr>
            <p:ph type="sldNum" idx="8"/>
          </p:nvPr>
        </p:nvSpPr>
        <p:spPr>
          <a:xfrm>
            <a:off x="3851280" y="9431640"/>
            <a:ext cx="2934360" cy="48456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D8D1A02-24F7-4FD2-A0EB-C179BA82788B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CD9FA1-3425-4BFB-8B0C-A91A125FE28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D71FC8-4800-4415-BA54-BB65879F069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F1730E-8EE2-4072-A308-225BF9B14F4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C6787F-8A16-40B6-B904-212B8449913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E1F596-8A9E-4D56-A5C3-1CEC4F9C058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9B896D-BB42-49FC-B793-A9B891B6E9E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E4289F-701C-466F-BE15-AB179645506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DB8D17-726C-4721-B14C-5AD7FE2DC02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35F8EF-7B2F-4B20-A385-258BCFC2625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627484-CB9D-420F-ABB5-A6A4B361655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4F0B9F-FD26-4A68-95B6-4AE4B6B78A4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AB9A73-A733-40C4-B070-8709430556D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9"/>
          <p:cNvSpPr/>
          <p:nvPr/>
        </p:nvSpPr>
        <p:spPr>
          <a:xfrm>
            <a:off x="0" y="260280"/>
            <a:ext cx="923040" cy="34848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1" name="Rectangle 10"/>
          <p:cNvSpPr/>
          <p:nvPr/>
        </p:nvSpPr>
        <p:spPr>
          <a:xfrm>
            <a:off x="934920" y="260280"/>
            <a:ext cx="8195040" cy="34848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pic>
        <p:nvPicPr>
          <p:cNvPr id="2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15760" cy="566280"/>
          </a:xfrm>
          <a:prstGeom prst="rect">
            <a:avLst/>
          </a:prstGeom>
          <a:ln w="0">
            <a:noFill/>
          </a:ln>
        </p:spPr>
      </p:pic>
      <p:sp>
        <p:nvSpPr>
          <p:cNvPr id="3" name="ZoneTexte 7"/>
          <p:cNvSpPr/>
          <p:nvPr/>
        </p:nvSpPr>
        <p:spPr>
          <a:xfrm>
            <a:off x="4267800" y="6642000"/>
            <a:ext cx="62460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9"/>
          <p:cNvSpPr/>
          <p:nvPr/>
        </p:nvSpPr>
        <p:spPr>
          <a:xfrm>
            <a:off x="2160" y="620640"/>
            <a:ext cx="9129960" cy="549684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0" y="0"/>
            <a:ext cx="9129960" cy="60876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ftr" idx="1"/>
          </p:nvPr>
        </p:nvSpPr>
        <p:spPr>
          <a:xfrm>
            <a:off x="8893080" y="0"/>
            <a:ext cx="236880" cy="24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sldNum" idx="2"/>
          </p:nvPr>
        </p:nvSpPr>
        <p:spPr>
          <a:xfrm>
            <a:off x="8893080" y="0"/>
            <a:ext cx="236880" cy="24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05D455A-9D21-4126-B283-48801B3322E5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dt" idx="3"/>
          </p:nvPr>
        </p:nvSpPr>
        <p:spPr>
          <a:xfrm>
            <a:off x="8893080" y="0"/>
            <a:ext cx="239040" cy="24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image" Target="../media/image163.png"/><Relationship Id="rId3" Type="http://schemas.openxmlformats.org/officeDocument/2006/relationships/slideLayout" Target="../slideLayouts/slideLayout1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164.png"/><Relationship Id="rId2" Type="http://schemas.openxmlformats.org/officeDocument/2006/relationships/slideLayout" Target="../slideLayouts/slideLayout1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165.png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slideLayout" Target="../slideLayouts/slideLayout1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169.png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slideLayout" Target="../slideLayouts/slideLayout1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172.png"/><Relationship Id="rId2" Type="http://schemas.openxmlformats.org/officeDocument/2006/relationships/slideLayout" Target="../slideLayouts/slideLayout1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image" Target="../media/image173.png"/><Relationship Id="rId2" Type="http://schemas.openxmlformats.org/officeDocument/2006/relationships/slideLayout" Target="../slideLayouts/slideLayout1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174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175.png"/><Relationship Id="rId2" Type="http://schemas.openxmlformats.org/officeDocument/2006/relationships/slideLayout" Target="../slideLayouts/slideLayout1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image" Target="../media/image176.png"/><Relationship Id="rId2" Type="http://schemas.openxmlformats.org/officeDocument/2006/relationships/slideLayout" Target="../slideLayouts/slideLayout1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image" Target="../media/image177.png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slideLayout" Target="../slideLayouts/slideLayout1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image" Target="../media/image121.png"/><Relationship Id="rId3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image" Target="../media/image140.png"/><Relationship Id="rId3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/>
          <p:cNvSpPr/>
          <p:nvPr/>
        </p:nvSpPr>
        <p:spPr>
          <a:xfrm>
            <a:off x="1260000" y="1980000"/>
            <a:ext cx="6468840" cy="348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1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28/03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"/>
          <p:cNvSpPr/>
          <p:nvPr/>
        </p:nvSpPr>
        <p:spPr>
          <a:xfrm>
            <a:off x="8820000" y="6480000"/>
            <a:ext cx="36972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47E47A6-1D62-4EE1-A7CA-2355ED91C0E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058040-2465-44C0-9617-A88371D414BA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6840" cy="34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0840" cy="109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DOCX et 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3373920" y="720000"/>
            <a:ext cx="4355280" cy="5178240"/>
          </a:xfrm>
          <a:prstGeom prst="rect">
            <a:avLst/>
          </a:prstGeom>
          <a:ln w="0">
            <a:noFill/>
          </a:ln>
        </p:spPr>
      </p:pic>
      <p:sp>
        <p:nvSpPr>
          <p:cNvPr id="105" name=""/>
          <p:cNvSpPr/>
          <p:nvPr/>
        </p:nvSpPr>
        <p:spPr>
          <a:xfrm>
            <a:off x="8729640" y="643104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C047E86-5833-454B-8242-09C3C2FB967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18B44D-2A7C-463F-8BCA-94DC17B024EE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"/>
          <p:cNvSpPr/>
          <p:nvPr/>
        </p:nvSpPr>
        <p:spPr>
          <a:xfrm>
            <a:off x="0" y="620280"/>
            <a:ext cx="3321360" cy="41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MOTEUR BDD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"/>
          <p:cNvSpPr/>
          <p:nvPr/>
        </p:nvSpPr>
        <p:spPr>
          <a:xfrm>
            <a:off x="0" y="6438240"/>
            <a:ext cx="7156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2F3801A-1A47-4DD9-8B87-45D74EE7B15D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7" name="" descr=""/>
          <p:cNvPicPr/>
          <p:nvPr/>
        </p:nvPicPr>
        <p:blipFill>
          <a:blip r:embed="rId1"/>
          <a:stretch/>
        </p:blipFill>
        <p:spPr>
          <a:xfrm>
            <a:off x="515160" y="1621440"/>
            <a:ext cx="2565720" cy="4356720"/>
          </a:xfrm>
          <a:prstGeom prst="rect">
            <a:avLst/>
          </a:prstGeom>
          <a:ln w="0">
            <a:noFill/>
          </a:ln>
        </p:spPr>
      </p:pic>
      <p:sp>
        <p:nvSpPr>
          <p:cNvPr id="658" name=""/>
          <p:cNvSpPr/>
          <p:nvPr/>
        </p:nvSpPr>
        <p:spPr>
          <a:xfrm>
            <a:off x="363240" y="1195560"/>
            <a:ext cx="844236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1. Liste des protocoles, Barre de recherche, toutes les sections non catégorisées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9" name="" descr=""/>
          <p:cNvPicPr/>
          <p:nvPr/>
        </p:nvPicPr>
        <p:blipFill>
          <a:blip r:embed="rId2"/>
          <a:stretch/>
        </p:blipFill>
        <p:spPr>
          <a:xfrm>
            <a:off x="3804840" y="1634760"/>
            <a:ext cx="4760640" cy="3670920"/>
          </a:xfrm>
          <a:prstGeom prst="rect">
            <a:avLst/>
          </a:prstGeom>
          <a:ln w="0">
            <a:noFill/>
          </a:ln>
        </p:spPr>
      </p:pic>
      <p:sp>
        <p:nvSpPr>
          <p:cNvPr id="660" name=""/>
          <p:cNvSpPr/>
          <p:nvPr/>
        </p:nvSpPr>
        <p:spPr>
          <a:xfrm>
            <a:off x="3668400" y="5493600"/>
            <a:ext cx="5225760" cy="61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Vous connaissez le nom de l’étude et vous cherchez des informations dedans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455E1A-1B8E-4012-A690-16795A8EFC09}" type="slidenum">
              <a:t>100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"/>
          <p:cNvSpPr/>
          <p:nvPr/>
        </p:nvSpPr>
        <p:spPr>
          <a:xfrm>
            <a:off x="0" y="620280"/>
            <a:ext cx="1237680" cy="41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MOTEUR MOT CLE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"/>
          <p:cNvSpPr/>
          <p:nvPr/>
        </p:nvSpPr>
        <p:spPr>
          <a:xfrm>
            <a:off x="0" y="6438240"/>
            <a:ext cx="7156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185F3E6-F0A5-4941-8901-CE2422A418C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"/>
          <p:cNvSpPr/>
          <p:nvPr/>
        </p:nvSpPr>
        <p:spPr>
          <a:xfrm>
            <a:off x="363240" y="1195560"/>
            <a:ext cx="831852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2. Mot Clé, toutes les sections catégorisées, par section, AND/OR et *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"/>
          <p:cNvSpPr/>
          <p:nvPr/>
        </p:nvSpPr>
        <p:spPr>
          <a:xfrm>
            <a:off x="5697360" y="3074400"/>
            <a:ext cx="309060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Vous cherchez une information précise dans un protocole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Une information quantitative sur l’ensemble des protocoles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5" name="" descr=""/>
          <p:cNvPicPr/>
          <p:nvPr/>
        </p:nvPicPr>
        <p:blipFill>
          <a:blip r:embed="rId1"/>
          <a:stretch/>
        </p:blipFill>
        <p:spPr>
          <a:xfrm>
            <a:off x="116640" y="2300760"/>
            <a:ext cx="5703480" cy="34567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5ABB52-E06C-45AD-9F20-B0E114DC2FF1}" type="slidenum">
              <a:t>101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"/>
          <p:cNvSpPr/>
          <p:nvPr/>
        </p:nvSpPr>
        <p:spPr>
          <a:xfrm>
            <a:off x="0" y="620280"/>
            <a:ext cx="1237680" cy="41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MOTEUR SIMI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"/>
          <p:cNvSpPr/>
          <p:nvPr/>
        </p:nvSpPr>
        <p:spPr>
          <a:xfrm>
            <a:off x="0" y="6438240"/>
            <a:ext cx="7156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448C373-A292-46BE-8F8B-538A3B3A83FD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"/>
          <p:cNvSpPr/>
          <p:nvPr/>
        </p:nvSpPr>
        <p:spPr>
          <a:xfrm>
            <a:off x="1453320" y="773280"/>
            <a:ext cx="603180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3. Similarité, Sections triées et sélectionnées, thème/idée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9" name="" descr=""/>
          <p:cNvPicPr/>
          <p:nvPr/>
        </p:nvPicPr>
        <p:blipFill>
          <a:blip r:embed="rId1"/>
          <a:stretch/>
        </p:blipFill>
        <p:spPr>
          <a:xfrm>
            <a:off x="108000" y="1183680"/>
            <a:ext cx="2459160" cy="1232280"/>
          </a:xfrm>
          <a:prstGeom prst="rect">
            <a:avLst/>
          </a:prstGeom>
          <a:ln w="0">
            <a:noFill/>
          </a:ln>
        </p:spPr>
      </p:pic>
      <p:pic>
        <p:nvPicPr>
          <p:cNvPr id="670" name="" descr=""/>
          <p:cNvPicPr/>
          <p:nvPr/>
        </p:nvPicPr>
        <p:blipFill>
          <a:blip r:embed="rId2"/>
          <a:stretch/>
        </p:blipFill>
        <p:spPr>
          <a:xfrm>
            <a:off x="54000" y="2453760"/>
            <a:ext cx="4063680" cy="3594600"/>
          </a:xfrm>
          <a:prstGeom prst="rect">
            <a:avLst/>
          </a:prstGeom>
          <a:ln w="0">
            <a:noFill/>
          </a:ln>
        </p:spPr>
      </p:pic>
      <p:pic>
        <p:nvPicPr>
          <p:cNvPr id="671" name="" descr=""/>
          <p:cNvPicPr/>
          <p:nvPr/>
        </p:nvPicPr>
        <p:blipFill>
          <a:blip r:embed="rId3"/>
          <a:stretch/>
        </p:blipFill>
        <p:spPr>
          <a:xfrm>
            <a:off x="5483520" y="1294200"/>
            <a:ext cx="3515760" cy="3454200"/>
          </a:xfrm>
          <a:prstGeom prst="rect">
            <a:avLst/>
          </a:prstGeom>
          <a:ln w="0">
            <a:noFill/>
          </a:ln>
        </p:spPr>
      </p:pic>
      <p:pic>
        <p:nvPicPr>
          <p:cNvPr id="672" name="" descr=""/>
          <p:cNvPicPr/>
          <p:nvPr/>
        </p:nvPicPr>
        <p:blipFill>
          <a:blip r:embed="rId4"/>
          <a:stretch/>
        </p:blipFill>
        <p:spPr>
          <a:xfrm>
            <a:off x="4234680" y="4994640"/>
            <a:ext cx="4757040" cy="782640"/>
          </a:xfrm>
          <a:prstGeom prst="rect">
            <a:avLst/>
          </a:prstGeom>
          <a:ln w="0">
            <a:noFill/>
          </a:ln>
        </p:spPr>
      </p:pic>
      <p:sp>
        <p:nvSpPr>
          <p:cNvPr id="673" name=""/>
          <p:cNvSpPr/>
          <p:nvPr/>
        </p:nvSpPr>
        <p:spPr>
          <a:xfrm>
            <a:off x="2640240" y="1128240"/>
            <a:ext cx="284148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Trouve les documents les plus pertinents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Basé sur la fréquence et la spécificité des mots.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C6CBD0-9C03-4B8F-8BB6-7A43683B9ECF}" type="slidenum">
              <a:t>102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PlaceHolder 1"/>
          <p:cNvSpPr>
            <a:spLocks noGrp="1"/>
          </p:cNvSpPr>
          <p:nvPr>
            <p:ph/>
          </p:nvPr>
        </p:nvSpPr>
        <p:spPr>
          <a:xfrm>
            <a:off x="467640" y="5301360"/>
            <a:ext cx="5100840" cy="7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Service de Biostatistiques et Information Médicale – Saint Louis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M2 MALIA </a:t>
            </a:r>
            <a:br>
              <a:rPr sz="1400"/>
            </a:b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Université Lumière Lyon 2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5" name="Rectangle 2"/>
          <p:cNvSpPr/>
          <p:nvPr/>
        </p:nvSpPr>
        <p:spPr>
          <a:xfrm>
            <a:off x="1925640" y="748080"/>
            <a:ext cx="5280840" cy="5280840"/>
          </a:xfrm>
          <a:prstGeom prst="rect">
            <a:avLst/>
          </a:prstGeom>
          <a:blipFill rotWithShape="0">
            <a:blip r:embed="rId1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Open Sans"/>
              <a:ea typeface="DejaVu Sans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/>
          </p:nvPr>
        </p:nvSpPr>
        <p:spPr>
          <a:xfrm>
            <a:off x="467640" y="1211040"/>
            <a:ext cx="8197200" cy="294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Moteur de recherche sur les protocoles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7" name="Espace réservé du texte 3"/>
          <p:cNvSpPr/>
          <p:nvPr/>
        </p:nvSpPr>
        <p:spPr>
          <a:xfrm>
            <a:off x="5404680" y="5121720"/>
            <a:ext cx="358380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Dates du stage : 24/03/2025 au 29/08/2025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Dematini Loris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Hassanaly Olivier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"/>
          <p:cNvSpPr/>
          <p:nvPr/>
        </p:nvSpPr>
        <p:spPr>
          <a:xfrm>
            <a:off x="0" y="6458760"/>
            <a:ext cx="82260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D8C2047-DBA7-476E-A694-4DBE17BA389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05E57A-AD91-4334-A392-0303C2B664DE}" type="slidenum">
              <a:t>103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"/>
          <p:cNvSpPr/>
          <p:nvPr/>
        </p:nvSpPr>
        <p:spPr>
          <a:xfrm>
            <a:off x="0" y="620640"/>
            <a:ext cx="17092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SOMMAIRE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0" name=""/>
          <p:cNvSpPr/>
          <p:nvPr/>
        </p:nvSpPr>
        <p:spPr>
          <a:xfrm>
            <a:off x="1423440" y="1399680"/>
            <a:ext cx="5882400" cy="352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Présentation de la base de données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Extraction du texte des 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Différents moteurs de recherche et démonstrations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-Moteur par mot-clé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-Moteur par similarité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4. Explication détaillée du moteur par similarité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-TFIDF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-Similarité cosinus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24E59C-A598-426D-A3AB-B46ED35B1E0A}" type="slidenum">
              <a:t>104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"/>
          <p:cNvSpPr/>
          <p:nvPr/>
        </p:nvSpPr>
        <p:spPr>
          <a:xfrm>
            <a:off x="4910400" y="638280"/>
            <a:ext cx="3408480" cy="88848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250 études à l’URC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2" name=""/>
          <p:cNvSpPr/>
          <p:nvPr/>
        </p:nvSpPr>
        <p:spPr>
          <a:xfrm>
            <a:off x="3987000" y="2410200"/>
            <a:ext cx="585000" cy="48744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"/>
          <p:cNvSpPr/>
          <p:nvPr/>
        </p:nvSpPr>
        <p:spPr>
          <a:xfrm>
            <a:off x="4004640" y="2685600"/>
            <a:ext cx="3588480" cy="142848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73</a:t>
            </a:r>
            <a:r>
              <a:rPr b="0" lang="fr-FR" sz="1800" spc="-1" strike="noStrike" baseline="33000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essais cliniques ou RIPH1 avec inclusions au moins commencées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4" name=""/>
          <p:cNvSpPr/>
          <p:nvPr/>
        </p:nvSpPr>
        <p:spPr>
          <a:xfrm>
            <a:off x="5792400" y="4114800"/>
            <a:ext cx="360" cy="324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"/>
          <p:cNvSpPr/>
          <p:nvPr/>
        </p:nvSpPr>
        <p:spPr>
          <a:xfrm>
            <a:off x="177120" y="4102560"/>
            <a:ext cx="2454120" cy="143496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33 protocoles en français ou promoteur non APHP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6" name=""/>
          <p:cNvSpPr/>
          <p:nvPr/>
        </p:nvSpPr>
        <p:spPr>
          <a:xfrm flipH="1">
            <a:off x="2587320" y="3747960"/>
            <a:ext cx="1621440" cy="8506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7" name=""/>
          <p:cNvSpPr/>
          <p:nvPr/>
        </p:nvSpPr>
        <p:spPr>
          <a:xfrm>
            <a:off x="3519360" y="4421520"/>
            <a:ext cx="4604400" cy="167328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40 PDF d’essais cliniques ou RIPH1 avec inclusions au moins commencées en anglais avec un tableau de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8" name=""/>
          <p:cNvSpPr/>
          <p:nvPr/>
        </p:nvSpPr>
        <p:spPr>
          <a:xfrm>
            <a:off x="0" y="620640"/>
            <a:ext cx="26928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BASE DE DONNÉES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9" name=""/>
          <p:cNvSpPr/>
          <p:nvPr/>
        </p:nvSpPr>
        <p:spPr>
          <a:xfrm>
            <a:off x="0" y="6437160"/>
            <a:ext cx="82260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805C651-570F-49F4-A57A-4494B12862F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0" name=""/>
          <p:cNvSpPr/>
          <p:nvPr/>
        </p:nvSpPr>
        <p:spPr>
          <a:xfrm>
            <a:off x="1259640" y="1192320"/>
            <a:ext cx="3320280" cy="137664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105 essais cliniques ou RIPH1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1" name=""/>
          <p:cNvSpPr/>
          <p:nvPr/>
        </p:nvSpPr>
        <p:spPr>
          <a:xfrm flipH="1">
            <a:off x="4572000" y="1320480"/>
            <a:ext cx="584640" cy="34524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23D421-5893-43D4-8394-CDCFECC3B203}" type="slidenum">
              <a:t>105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"/>
          <p:cNvSpPr/>
          <p:nvPr/>
        </p:nvSpPr>
        <p:spPr>
          <a:xfrm>
            <a:off x="0" y="620640"/>
            <a:ext cx="2212560" cy="41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PDF 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"/>
          <p:cNvSpPr/>
          <p:nvPr/>
        </p:nvSpPr>
        <p:spPr>
          <a:xfrm>
            <a:off x="0" y="6438240"/>
            <a:ext cx="7156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1F8F04E-C9B8-4CC8-BA75-FE279663460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4" name=""/>
          <p:cNvSpPr/>
          <p:nvPr/>
        </p:nvSpPr>
        <p:spPr>
          <a:xfrm>
            <a:off x="3649680" y="3375360"/>
            <a:ext cx="2798280" cy="206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Extraction dans un JSON des sections et des contenus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Tri des sections dans des sections générales avec Clotilde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5" name="" descr=""/>
          <p:cNvPicPr/>
          <p:nvPr/>
        </p:nvPicPr>
        <p:blipFill>
          <a:blip r:embed="rId1"/>
          <a:srcRect l="3898" t="5279" r="15015" b="0"/>
          <a:stretch/>
        </p:blipFill>
        <p:spPr>
          <a:xfrm>
            <a:off x="72000" y="1000080"/>
            <a:ext cx="3344400" cy="5057640"/>
          </a:xfrm>
          <a:prstGeom prst="rect">
            <a:avLst/>
          </a:prstGeom>
          <a:ln w="0">
            <a:noFill/>
          </a:ln>
        </p:spPr>
      </p:pic>
      <p:pic>
        <p:nvPicPr>
          <p:cNvPr id="696" name="" descr=""/>
          <p:cNvPicPr/>
          <p:nvPr/>
        </p:nvPicPr>
        <p:blipFill>
          <a:blip r:embed="rId2"/>
          <a:stretch/>
        </p:blipFill>
        <p:spPr>
          <a:xfrm>
            <a:off x="3481560" y="699120"/>
            <a:ext cx="5560920" cy="2496960"/>
          </a:xfrm>
          <a:prstGeom prst="rect">
            <a:avLst/>
          </a:prstGeom>
          <a:ln w="0">
            <a:noFill/>
          </a:ln>
        </p:spPr>
      </p:pic>
      <p:pic>
        <p:nvPicPr>
          <p:cNvPr id="697" name="" descr=""/>
          <p:cNvPicPr/>
          <p:nvPr/>
        </p:nvPicPr>
        <p:blipFill>
          <a:blip r:embed="rId3"/>
          <a:stretch/>
        </p:blipFill>
        <p:spPr>
          <a:xfrm>
            <a:off x="6795360" y="3288960"/>
            <a:ext cx="2161080" cy="2651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D6D903-6C17-45DA-97EC-701FDD161945}" type="slidenum">
              <a:t>106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"/>
          <p:cNvSpPr/>
          <p:nvPr/>
        </p:nvSpPr>
        <p:spPr>
          <a:xfrm>
            <a:off x="0" y="620280"/>
            <a:ext cx="3534480" cy="44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MOTEURS DE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9" name=""/>
          <p:cNvSpPr/>
          <p:nvPr/>
        </p:nvSpPr>
        <p:spPr>
          <a:xfrm>
            <a:off x="0" y="6438240"/>
            <a:ext cx="7156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6456F36-938C-4356-9CC3-358BF40A225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"/>
          <p:cNvSpPr/>
          <p:nvPr/>
        </p:nvSpPr>
        <p:spPr>
          <a:xfrm>
            <a:off x="4988160" y="1137240"/>
            <a:ext cx="284148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Vous cherchez les documents les plus pertinents basés sur la fréquence et la pertinence d’un terme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1" name="" descr=""/>
          <p:cNvPicPr/>
          <p:nvPr/>
        </p:nvPicPr>
        <p:blipFill>
          <a:blip r:embed="rId1"/>
          <a:stretch/>
        </p:blipFill>
        <p:spPr>
          <a:xfrm>
            <a:off x="236520" y="2195640"/>
            <a:ext cx="3096360" cy="2172240"/>
          </a:xfrm>
          <a:prstGeom prst="rect">
            <a:avLst/>
          </a:prstGeom>
          <a:ln w="0">
            <a:noFill/>
          </a:ln>
        </p:spPr>
      </p:pic>
      <p:sp>
        <p:nvSpPr>
          <p:cNvPr id="702" name=""/>
          <p:cNvSpPr/>
          <p:nvPr/>
        </p:nvSpPr>
        <p:spPr>
          <a:xfrm flipV="1">
            <a:off x="1523880" y="1958400"/>
            <a:ext cx="3322800" cy="1461960"/>
          </a:xfrm>
          <a:prstGeom prst="line">
            <a:avLst/>
          </a:prstGeom>
          <a:ln w="38160">
            <a:solidFill>
              <a:srgbClr val="5983b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3" name=""/>
          <p:cNvSpPr/>
          <p:nvPr/>
        </p:nvSpPr>
        <p:spPr>
          <a:xfrm>
            <a:off x="1949040" y="4084920"/>
            <a:ext cx="2738160" cy="1045440"/>
          </a:xfrm>
          <a:prstGeom prst="line">
            <a:avLst/>
          </a:prstGeom>
          <a:ln w="38160">
            <a:solidFill>
              <a:srgbClr val="5983b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4" name=""/>
          <p:cNvSpPr/>
          <p:nvPr/>
        </p:nvSpPr>
        <p:spPr>
          <a:xfrm flipV="1">
            <a:off x="1320120" y="3632760"/>
            <a:ext cx="3446640" cy="133200"/>
          </a:xfrm>
          <a:prstGeom prst="line">
            <a:avLst/>
          </a:prstGeom>
          <a:ln w="38160">
            <a:solidFill>
              <a:srgbClr val="5983b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5" name=""/>
          <p:cNvSpPr/>
          <p:nvPr/>
        </p:nvSpPr>
        <p:spPr>
          <a:xfrm>
            <a:off x="4957200" y="2833560"/>
            <a:ext cx="3233160" cy="14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Vous cherchez une information précise dans un protocole,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Une information quantitative sur l’ensemble des protocoles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6" name=""/>
          <p:cNvSpPr/>
          <p:nvPr/>
        </p:nvSpPr>
        <p:spPr>
          <a:xfrm>
            <a:off x="4914720" y="4622400"/>
            <a:ext cx="3986280" cy="94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Vous connaissez le nom du protocole et  cherchez des informations dans ce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607A36-AB4F-4267-9747-3551B9FDE656}" type="slidenum">
              <a:t>107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"/>
          <p:cNvSpPr/>
          <p:nvPr/>
        </p:nvSpPr>
        <p:spPr>
          <a:xfrm>
            <a:off x="0" y="629280"/>
            <a:ext cx="17870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"/>
          <p:cNvSpPr/>
          <p:nvPr/>
        </p:nvSpPr>
        <p:spPr>
          <a:xfrm>
            <a:off x="8425440" y="6485400"/>
            <a:ext cx="7156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5A839D5-A28A-4042-9BDA-B51AE3E2B35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9" name="" descr=""/>
          <p:cNvPicPr/>
          <p:nvPr/>
        </p:nvPicPr>
        <p:blipFill>
          <a:blip r:embed="rId1"/>
          <a:stretch/>
        </p:blipFill>
        <p:spPr>
          <a:xfrm>
            <a:off x="8640" y="1116000"/>
            <a:ext cx="9072360" cy="48909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B84584-02B7-44D5-8D5D-5CCEFECBD059}" type="slidenum">
              <a:t>108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"/>
          <p:cNvSpPr/>
          <p:nvPr/>
        </p:nvSpPr>
        <p:spPr>
          <a:xfrm>
            <a:off x="0" y="620280"/>
            <a:ext cx="980640" cy="38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TFIDF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"/>
          <p:cNvSpPr/>
          <p:nvPr/>
        </p:nvSpPr>
        <p:spPr>
          <a:xfrm>
            <a:off x="8425440" y="6485400"/>
            <a:ext cx="7156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F19A004-03C0-4854-A03D-4A429A91B82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2" name="" descr=""/>
          <p:cNvPicPr/>
          <p:nvPr/>
        </p:nvPicPr>
        <p:blipFill>
          <a:blip r:embed="rId1"/>
          <a:stretch/>
        </p:blipFill>
        <p:spPr>
          <a:xfrm>
            <a:off x="360000" y="1080000"/>
            <a:ext cx="7912440" cy="4355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48698B-F940-4132-9942-D41FA03866FB}" type="slidenum">
              <a:t>109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4548240" y="696960"/>
            <a:ext cx="4081320" cy="2892600"/>
          </a:xfrm>
          <a:prstGeom prst="rect">
            <a:avLst/>
          </a:prstGeom>
          <a:ln w="0">
            <a:noFill/>
          </a:ln>
        </p:spPr>
      </p:pic>
      <p:sp>
        <p:nvSpPr>
          <p:cNvPr id="107" name=""/>
          <p:cNvSpPr/>
          <p:nvPr/>
        </p:nvSpPr>
        <p:spPr>
          <a:xfrm>
            <a:off x="360000" y="900000"/>
            <a:ext cx="3949560" cy="88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tous les paragraphes pour  chaque titre présent dans chaque DOCX.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2"/>
          <a:stretch/>
        </p:blipFill>
        <p:spPr>
          <a:xfrm>
            <a:off x="180000" y="3683880"/>
            <a:ext cx="8493840" cy="2389680"/>
          </a:xfrm>
          <a:prstGeom prst="rect">
            <a:avLst/>
          </a:prstGeom>
          <a:ln w="0">
            <a:noFill/>
          </a:ln>
        </p:spPr>
      </p:pic>
      <p:sp>
        <p:nvSpPr>
          <p:cNvPr id="109" name=""/>
          <p:cNvSpPr/>
          <p:nvPr/>
        </p:nvSpPr>
        <p:spPr>
          <a:xfrm>
            <a:off x="360000" y="3240000"/>
            <a:ext cx="394956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filtre les titres qui nous intéresse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873000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019662D-7E30-43DA-9F6C-111C899E22A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A2ECA6-37BF-42A5-B921-C24CB3838DF0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"/>
          <p:cNvSpPr/>
          <p:nvPr/>
        </p:nvSpPr>
        <p:spPr>
          <a:xfrm>
            <a:off x="0" y="620280"/>
            <a:ext cx="980640" cy="38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TFIDF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"/>
          <p:cNvSpPr/>
          <p:nvPr/>
        </p:nvSpPr>
        <p:spPr>
          <a:xfrm>
            <a:off x="8425440" y="6485400"/>
            <a:ext cx="7156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A9F1227-F72E-4BCC-A856-5DEC2AADC5FD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5" name="" descr=""/>
          <p:cNvPicPr/>
          <p:nvPr/>
        </p:nvPicPr>
        <p:blipFill>
          <a:blip r:embed="rId1"/>
          <a:stretch/>
        </p:blipFill>
        <p:spPr>
          <a:xfrm>
            <a:off x="360000" y="1080000"/>
            <a:ext cx="7912440" cy="4355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DCA8B1-9830-422B-802E-719C92AD7B1F}" type="slidenum">
              <a:t>110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"/>
          <p:cNvSpPr/>
          <p:nvPr/>
        </p:nvSpPr>
        <p:spPr>
          <a:xfrm>
            <a:off x="0" y="620280"/>
            <a:ext cx="980640" cy="38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TFIDF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"/>
          <p:cNvSpPr/>
          <p:nvPr/>
        </p:nvSpPr>
        <p:spPr>
          <a:xfrm>
            <a:off x="8425440" y="6485400"/>
            <a:ext cx="7156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A3B9621-4161-42A5-89AE-64DE6EBFEE0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8" name="" descr=""/>
          <p:cNvPicPr/>
          <p:nvPr/>
        </p:nvPicPr>
        <p:blipFill>
          <a:blip r:embed="rId1"/>
          <a:stretch/>
        </p:blipFill>
        <p:spPr>
          <a:xfrm>
            <a:off x="360000" y="1080000"/>
            <a:ext cx="7912440" cy="4355640"/>
          </a:xfrm>
          <a:prstGeom prst="rect">
            <a:avLst/>
          </a:prstGeom>
          <a:ln w="0">
            <a:noFill/>
          </a:ln>
        </p:spPr>
      </p:pic>
      <p:sp>
        <p:nvSpPr>
          <p:cNvPr id="719" name=""/>
          <p:cNvSpPr/>
          <p:nvPr/>
        </p:nvSpPr>
        <p:spPr>
          <a:xfrm>
            <a:off x="6468120" y="5608440"/>
            <a:ext cx="171684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Matrice Sparse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BF96936-A13F-47C2-81AB-4AAB575968A8}" type="slidenum">
              <a:t>111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"/>
          <p:cNvSpPr/>
          <p:nvPr/>
        </p:nvSpPr>
        <p:spPr>
          <a:xfrm>
            <a:off x="0" y="611640"/>
            <a:ext cx="2646720" cy="41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SIMILARITÉ COSINUS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1" name=""/>
          <p:cNvSpPr/>
          <p:nvPr/>
        </p:nvSpPr>
        <p:spPr>
          <a:xfrm>
            <a:off x="8425440" y="6485400"/>
            <a:ext cx="7156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AA8BA01-DBED-4719-95F8-CC5DD896512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2" name="" descr=""/>
          <p:cNvPicPr/>
          <p:nvPr/>
        </p:nvPicPr>
        <p:blipFill>
          <a:blip r:embed="rId1"/>
          <a:stretch/>
        </p:blipFill>
        <p:spPr>
          <a:xfrm>
            <a:off x="373320" y="1812240"/>
            <a:ext cx="3234960" cy="2724480"/>
          </a:xfrm>
          <a:prstGeom prst="rect">
            <a:avLst/>
          </a:prstGeom>
          <a:ln w="0">
            <a:noFill/>
          </a:ln>
        </p:spPr>
      </p:pic>
      <p:pic>
        <p:nvPicPr>
          <p:cNvPr id="723" name="" descr=""/>
          <p:cNvPicPr/>
          <p:nvPr/>
        </p:nvPicPr>
        <p:blipFill>
          <a:blip r:embed="rId2"/>
          <a:stretch/>
        </p:blipFill>
        <p:spPr>
          <a:xfrm>
            <a:off x="3881520" y="2640240"/>
            <a:ext cx="2405880" cy="912240"/>
          </a:xfrm>
          <a:prstGeom prst="rect">
            <a:avLst/>
          </a:prstGeom>
          <a:ln w="0">
            <a:noFill/>
          </a:ln>
        </p:spPr>
      </p:pic>
      <p:sp>
        <p:nvSpPr>
          <p:cNvPr id="724" name=""/>
          <p:cNvSpPr/>
          <p:nvPr/>
        </p:nvSpPr>
        <p:spPr>
          <a:xfrm>
            <a:off x="0" y="4777560"/>
            <a:ext cx="4410720" cy="3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Cosinus &gt; Distance euclidienne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"/>
          <p:cNvSpPr/>
          <p:nvPr/>
        </p:nvSpPr>
        <p:spPr>
          <a:xfrm>
            <a:off x="6361560" y="2887560"/>
            <a:ext cx="2585520" cy="61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= Vecteur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 = Vecteur Requête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6" name="" descr=""/>
          <p:cNvPicPr/>
          <p:nvPr/>
        </p:nvPicPr>
        <p:blipFill>
          <a:blip r:embed="rId3"/>
          <a:stretch/>
        </p:blipFill>
        <p:spPr>
          <a:xfrm>
            <a:off x="4544640" y="4127760"/>
            <a:ext cx="1886040" cy="459360"/>
          </a:xfrm>
          <a:prstGeom prst="rect">
            <a:avLst/>
          </a:prstGeom>
          <a:ln w="0">
            <a:noFill/>
          </a:ln>
        </p:spPr>
      </p:pic>
      <p:sp>
        <p:nvSpPr>
          <p:cNvPr id="727" name=""/>
          <p:cNvSpPr/>
          <p:nvPr/>
        </p:nvSpPr>
        <p:spPr>
          <a:xfrm>
            <a:off x="3819240" y="4241160"/>
            <a:ext cx="7246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dogs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"/>
          <p:cNvSpPr/>
          <p:nvPr/>
        </p:nvSpPr>
        <p:spPr>
          <a:xfrm>
            <a:off x="97200" y="1125360"/>
            <a:ext cx="41994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Requête simple : « dogs »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"/>
          <p:cNvSpPr/>
          <p:nvPr/>
        </p:nvSpPr>
        <p:spPr>
          <a:xfrm>
            <a:off x="4563360" y="3675960"/>
            <a:ext cx="1948680" cy="38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d1        d2       d3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"/>
          <p:cNvSpPr/>
          <p:nvPr/>
        </p:nvSpPr>
        <p:spPr>
          <a:xfrm>
            <a:off x="4314960" y="806400"/>
            <a:ext cx="35344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Calculons le TFIDF de la requête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1" name=""/>
          <p:cNvSpPr/>
          <p:nvPr/>
        </p:nvSpPr>
        <p:spPr>
          <a:xfrm>
            <a:off x="4359240" y="1293840"/>
            <a:ext cx="39067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 = 1/1 = 1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"/>
          <p:cNvSpPr/>
          <p:nvPr/>
        </p:nvSpPr>
        <p:spPr>
          <a:xfrm>
            <a:off x="4376880" y="1728000"/>
            <a:ext cx="24627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IDF = log(4/3) = 0.287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"/>
          <p:cNvSpPr/>
          <p:nvPr/>
        </p:nvSpPr>
        <p:spPr>
          <a:xfrm>
            <a:off x="4412520" y="2197440"/>
            <a:ext cx="415476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Matrice de Dogs = [0,0,0,0.287,0...]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4" name="" descr=""/>
          <p:cNvPicPr/>
          <p:nvPr/>
        </p:nvPicPr>
        <p:blipFill>
          <a:blip r:embed="rId4"/>
          <a:stretch/>
        </p:blipFill>
        <p:spPr>
          <a:xfrm>
            <a:off x="6844680" y="4062240"/>
            <a:ext cx="2131920" cy="1802880"/>
          </a:xfrm>
          <a:prstGeom prst="rect">
            <a:avLst/>
          </a:prstGeom>
          <a:ln w="0">
            <a:noFill/>
          </a:ln>
        </p:spPr>
      </p:pic>
      <p:sp>
        <p:nvSpPr>
          <p:cNvPr id="735" name=""/>
          <p:cNvSpPr/>
          <p:nvPr/>
        </p:nvSpPr>
        <p:spPr>
          <a:xfrm>
            <a:off x="6769440" y="3703680"/>
            <a:ext cx="22762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Document 2 x Query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6" name=""/>
          <p:cNvSpPr/>
          <p:nvPr/>
        </p:nvSpPr>
        <p:spPr>
          <a:xfrm>
            <a:off x="203760" y="5502600"/>
            <a:ext cx="640548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calcule pour le document 3 et on trie les résultats pour afficher le meilleur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3A5C11-BC86-4D63-B073-86E3F4EA2BDD}" type="slidenum">
              <a:t>112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"/>
          <p:cNvSpPr/>
          <p:nvPr/>
        </p:nvSpPr>
        <p:spPr>
          <a:xfrm>
            <a:off x="0" y="637920"/>
            <a:ext cx="2655360" cy="36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DÉMONSTRATION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8" name=""/>
          <p:cNvSpPr/>
          <p:nvPr/>
        </p:nvSpPr>
        <p:spPr>
          <a:xfrm>
            <a:off x="8425440" y="6485400"/>
            <a:ext cx="7156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41F0593-94AD-4C7C-85B2-EA1786A3CF3B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9" name=""/>
          <p:cNvSpPr/>
          <p:nvPr/>
        </p:nvSpPr>
        <p:spPr>
          <a:xfrm>
            <a:off x="1027800" y="1559880"/>
            <a:ext cx="6759720" cy="36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 mot idée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GVHD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Breast Cancer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trial controled with bd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3AE434-7209-47F2-ABEE-C88F64629E46}" type="slidenum">
              <a:t>113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"/>
          <p:cNvSpPr/>
          <p:nvPr/>
        </p:nvSpPr>
        <p:spPr>
          <a:xfrm>
            <a:off x="540000" y="1080000"/>
            <a:ext cx="3409560" cy="88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fusionne tous les paragraphes sous chaque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3816000" y="684000"/>
            <a:ext cx="3913560" cy="1779840"/>
          </a:xfrm>
          <a:prstGeom prst="rect">
            <a:avLst/>
          </a:prstGeom>
          <a:ln w="0">
            <a:noFill/>
          </a:ln>
        </p:spPr>
      </p:pic>
      <p:sp>
        <p:nvSpPr>
          <p:cNvPr id="113" name=""/>
          <p:cNvSpPr/>
          <p:nvPr/>
        </p:nvSpPr>
        <p:spPr>
          <a:xfrm>
            <a:off x="540000" y="2880000"/>
            <a:ext cx="3589560" cy="14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fait l’hypothèse qu’il y a des mots à enlever pour rendre le texte plus propre.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Stopwords, mot trop fréquents, etc.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669600" y="4680000"/>
            <a:ext cx="6699960" cy="349560"/>
          </a:xfrm>
          <a:prstGeom prst="rect">
            <a:avLst/>
          </a:prstGeom>
          <a:ln w="0">
            <a:noFill/>
          </a:ln>
        </p:spPr>
      </p:pic>
      <p:sp>
        <p:nvSpPr>
          <p:cNvPr id="115" name=""/>
          <p:cNvSpPr/>
          <p:nvPr/>
        </p:nvSpPr>
        <p:spPr>
          <a:xfrm>
            <a:off x="873000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0D6E7C6-357E-4496-BF16-EDC4B7C181E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A903AD-C941-48BE-971B-2B493E7A8E04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"/>
          <p:cNvSpPr/>
          <p:nvPr/>
        </p:nvSpPr>
        <p:spPr>
          <a:xfrm>
            <a:off x="576000" y="1306440"/>
            <a:ext cx="80895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regarde alors la fréquence d’apparitions des termes par Section et 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0" y="1846440"/>
            <a:ext cx="9133200" cy="2578680"/>
          </a:xfrm>
          <a:prstGeom prst="rect">
            <a:avLst/>
          </a:prstGeom>
          <a:ln w="0">
            <a:noFill/>
          </a:ln>
        </p:spPr>
      </p:pic>
      <p:sp>
        <p:nvSpPr>
          <p:cNvPr id="118" name=""/>
          <p:cNvSpPr/>
          <p:nvPr/>
        </p:nvSpPr>
        <p:spPr>
          <a:xfrm>
            <a:off x="936000" y="4680000"/>
            <a:ext cx="7189560" cy="70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exemple ici, patient(s), study, trial, clinical, le reste peut donner une importance au texte.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862200" y="5336640"/>
            <a:ext cx="7309800" cy="709560"/>
          </a:xfrm>
          <a:prstGeom prst="rect">
            <a:avLst/>
          </a:prstGeom>
          <a:ln w="0">
            <a:noFill/>
          </a:ln>
        </p:spPr>
      </p:pic>
      <p:sp>
        <p:nvSpPr>
          <p:cNvPr id="120" name=""/>
          <p:cNvSpPr/>
          <p:nvPr/>
        </p:nvSpPr>
        <p:spPr>
          <a:xfrm>
            <a:off x="873000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3946EF7-B0F2-4AE4-83ED-A132747870B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4BD157-753E-4627-B047-BA93BAD8CF6E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"/>
          <p:cNvSpPr/>
          <p:nvPr/>
        </p:nvSpPr>
        <p:spPr>
          <a:xfrm>
            <a:off x="540000" y="900000"/>
            <a:ext cx="26895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PS : Erreur de 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25200" y="1474560"/>
            <a:ext cx="9133200" cy="127332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873000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00D0786-383D-418C-8ECB-B10EAD2E870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0E3133-F04E-4D6F-843A-CCD859E64BFE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"/>
          <p:cNvSpPr/>
          <p:nvPr/>
        </p:nvSpPr>
        <p:spPr>
          <a:xfrm>
            <a:off x="360000" y="900000"/>
            <a:ext cx="4669560" cy="88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commence alors à nettoyer le texte en fonction de ce qu’on a vu mais autres choses à nettoyer apparaît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442080" y="1908000"/>
            <a:ext cx="3327480" cy="1969560"/>
          </a:xfrm>
          <a:prstGeom prst="rect">
            <a:avLst/>
          </a:prstGeom>
          <a:ln w="0">
            <a:noFill/>
          </a:ln>
        </p:spPr>
      </p:pic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5220000" y="1905480"/>
            <a:ext cx="3229560" cy="1972080"/>
          </a:xfrm>
          <a:prstGeom prst="rect">
            <a:avLst/>
          </a:prstGeom>
          <a:ln w="0">
            <a:noFill/>
          </a:ln>
        </p:spPr>
      </p:pic>
      <p:sp>
        <p:nvSpPr>
          <p:cNvPr id="127" name=""/>
          <p:cNvSpPr/>
          <p:nvPr/>
        </p:nvSpPr>
        <p:spPr>
          <a:xfrm>
            <a:off x="1800000" y="4140000"/>
            <a:ext cx="4489560" cy="5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M12, W4, D0 → Month 12, Week 4, Day 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gvhd, sct →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360000" y="5040000"/>
            <a:ext cx="5389560" cy="88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rajoute le principe de durée dans le nettoyage, on les garde car on décide de garder les nombres.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873000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8F4C4F6-DE02-47E3-9A5A-0C2818C459B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8D66B5-667E-4E45-806F-A75B5F252FA3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"/>
          <p:cNvSpPr/>
          <p:nvPr/>
        </p:nvSpPr>
        <p:spPr>
          <a:xfrm>
            <a:off x="363240" y="720000"/>
            <a:ext cx="5569560" cy="5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Il faut faire quelque chose pour les 580 acronymes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360000" y="1303200"/>
            <a:ext cx="4492800" cy="1566360"/>
          </a:xfrm>
          <a:prstGeom prst="rect">
            <a:avLst/>
          </a:prstGeom>
          <a:ln w="0">
            <a:noFill/>
          </a:ln>
        </p:spPr>
      </p:pic>
      <p:sp>
        <p:nvSpPr>
          <p:cNvPr id="132" name=""/>
          <p:cNvSpPr/>
          <p:nvPr/>
        </p:nvSpPr>
        <p:spPr>
          <a:xfrm>
            <a:off x="4863240" y="1800000"/>
            <a:ext cx="322956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 début des protocoles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363240" y="3240000"/>
            <a:ext cx="4704840" cy="2149560"/>
          </a:xfrm>
          <a:prstGeom prst="rect">
            <a:avLst/>
          </a:prstGeom>
          <a:ln w="0">
            <a:noFill/>
          </a:ln>
        </p:spPr>
      </p:pic>
      <p:sp>
        <p:nvSpPr>
          <p:cNvPr id="134" name=""/>
          <p:cNvSpPr/>
          <p:nvPr/>
        </p:nvSpPr>
        <p:spPr>
          <a:xfrm>
            <a:off x="5078520" y="4140000"/>
            <a:ext cx="3229560" cy="5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finit les acronymes restant avec le guide médical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>
            <a:off x="540000" y="5493240"/>
            <a:ext cx="82695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J’en traite le plus possible (environ 300), il en reste forcément que je n’ai pas vu  (mais peu fréquent)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873000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6D40ABB-C8B3-4185-B2CE-F1A97B588B8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5EA523-1266-456C-9F1E-9399711FF0A0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"/>
          <p:cNvSpPr/>
          <p:nvPr/>
        </p:nvSpPr>
        <p:spPr>
          <a:xfrm>
            <a:off x="900000" y="1062360"/>
            <a:ext cx="7189560" cy="468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Liste des modifications du nettoyage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Conversion en minuscules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Normalisation Unicode (ex: "é" devient "e")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 la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Nettoyage des espaces (Tabulation, Retour à la ligne)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des stopwords (+ mot fréquents)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codes temporels spécifiques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Fusion des paragraphes d'une même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"/>
          <p:cNvSpPr/>
          <p:nvPr/>
        </p:nvSpPr>
        <p:spPr>
          <a:xfrm>
            <a:off x="873000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FBC4186-025B-46BD-A997-9517E17DDEA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9A3BD9-E806-4684-80FD-AB660322ECFF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288000" y="1800000"/>
            <a:ext cx="3396600" cy="1969560"/>
          </a:xfrm>
          <a:prstGeom prst="rect">
            <a:avLst/>
          </a:prstGeom>
          <a:ln w="0">
            <a:noFill/>
          </a:ln>
        </p:spPr>
      </p:pic>
      <p:sp>
        <p:nvSpPr>
          <p:cNvPr id="140" name=""/>
          <p:cNvSpPr/>
          <p:nvPr/>
        </p:nvSpPr>
        <p:spPr>
          <a:xfrm>
            <a:off x="3816000" y="2592000"/>
            <a:ext cx="1609560" cy="70956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5488920" y="1810440"/>
            <a:ext cx="3608640" cy="1959120"/>
          </a:xfrm>
          <a:prstGeom prst="rect">
            <a:avLst/>
          </a:prstGeom>
          <a:ln w="0">
            <a:noFill/>
          </a:ln>
        </p:spPr>
      </p:pic>
      <p:pic>
        <p:nvPicPr>
          <p:cNvPr id="142" name="" descr=""/>
          <p:cNvPicPr/>
          <p:nvPr/>
        </p:nvPicPr>
        <p:blipFill>
          <a:blip r:embed="rId3"/>
          <a:stretch/>
        </p:blipFill>
        <p:spPr>
          <a:xfrm>
            <a:off x="396000" y="4032000"/>
            <a:ext cx="3229560" cy="1935360"/>
          </a:xfrm>
          <a:prstGeom prst="rect">
            <a:avLst/>
          </a:prstGeom>
          <a:ln w="0">
            <a:noFill/>
          </a:ln>
        </p:spPr>
      </p:pic>
      <p:sp>
        <p:nvSpPr>
          <p:cNvPr id="143" name=""/>
          <p:cNvSpPr/>
          <p:nvPr/>
        </p:nvSpPr>
        <p:spPr>
          <a:xfrm>
            <a:off x="3816000" y="4716000"/>
            <a:ext cx="1609560" cy="70956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4"/>
          <a:stretch/>
        </p:blipFill>
        <p:spPr>
          <a:xfrm>
            <a:off x="5575320" y="4032000"/>
            <a:ext cx="3380040" cy="1969560"/>
          </a:xfrm>
          <a:prstGeom prst="rect">
            <a:avLst/>
          </a:prstGeom>
          <a:ln w="0">
            <a:noFill/>
          </a:ln>
        </p:spPr>
      </p:pic>
      <p:sp>
        <p:nvSpPr>
          <p:cNvPr id="145" name=""/>
          <p:cNvSpPr/>
          <p:nvPr/>
        </p:nvSpPr>
        <p:spPr>
          <a:xfrm>
            <a:off x="360000" y="648000"/>
            <a:ext cx="8629920" cy="110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WORDCLOUD → Simple, Classique, facile d’utilisation (Choisi)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STYLECLOUD →  stylisé, moins ‘’pro’’, esthétique, posters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 BUBBLE → Pas bon dans notre cas, bulles de termes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PyLDAVis → A envisager pour la suite avec l’embedding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873000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FCAA1D5-938F-44F0-B68F-5106868A618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49E8FC-AFDC-4053-A919-210E8B2E94FB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36000" y="36000"/>
            <a:ext cx="4993560" cy="2949840"/>
          </a:xfrm>
          <a:prstGeom prst="rect">
            <a:avLst/>
          </a:prstGeom>
          <a:ln w="0">
            <a:noFill/>
          </a:ln>
        </p:spPr>
      </p:pic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3780000" y="3017880"/>
            <a:ext cx="5209560" cy="3033360"/>
          </a:xfrm>
          <a:prstGeom prst="rect">
            <a:avLst/>
          </a:prstGeom>
          <a:ln w="0">
            <a:noFill/>
          </a:ln>
        </p:spPr>
      </p:pic>
      <p:sp>
        <p:nvSpPr>
          <p:cNvPr id="149" name=""/>
          <p:cNvSpPr/>
          <p:nvPr/>
        </p:nvSpPr>
        <p:spPr>
          <a:xfrm>
            <a:off x="873000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8333D9C-F181-41FA-A227-B30098C181F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99FE8C-50AB-4C50-8F47-5843983CDF82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1"/>
          <p:cNvSpPr/>
          <p:nvPr/>
        </p:nvSpPr>
        <p:spPr>
          <a:xfrm>
            <a:off x="610920" y="6134760"/>
            <a:ext cx="574956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1"/>
          <p:cNvSpPr>
            <a:spLocks noGrp="1"/>
          </p:cNvSpPr>
          <p:nvPr>
            <p:ph/>
          </p:nvPr>
        </p:nvSpPr>
        <p:spPr>
          <a:xfrm>
            <a:off x="467640" y="5301360"/>
            <a:ext cx="5100840" cy="7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Service de Biostatistique et Information Médicale – Saint Louis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Rectangle 8"/>
          <p:cNvSpPr/>
          <p:nvPr/>
        </p:nvSpPr>
        <p:spPr>
          <a:xfrm>
            <a:off x="1925640" y="748080"/>
            <a:ext cx="5280840" cy="5280840"/>
          </a:xfrm>
          <a:prstGeom prst="rect">
            <a:avLst/>
          </a:prstGeom>
          <a:blipFill rotWithShape="0">
            <a:blip r:embed="rId1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67640" y="1556640"/>
            <a:ext cx="8197200" cy="294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Méthodes de Représentation Vectorielle pour le Traitement Automatisé du Langage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Date : 28/03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Espace réservé du texte 2"/>
          <p:cNvSpPr/>
          <p:nvPr/>
        </p:nvSpPr>
        <p:spPr>
          <a:xfrm>
            <a:off x="6087240" y="5121720"/>
            <a:ext cx="290124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Début du projet : 24/03/2025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Développeur : Loris Dematini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"/>
          <p:cNvSpPr/>
          <p:nvPr/>
        </p:nvSpPr>
        <p:spPr>
          <a:xfrm>
            <a:off x="8820000" y="6430680"/>
            <a:ext cx="36972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426B888-5F09-40F3-B9A0-D4C1E7DD04B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44DB154-7BFB-43E1-9701-EC1D33072421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"/>
          <p:cNvSpPr/>
          <p:nvPr/>
        </p:nvSpPr>
        <p:spPr>
          <a:xfrm>
            <a:off x="360000" y="720000"/>
            <a:ext cx="4489560" cy="14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Hypothèse : Il y a des mots plus importants que d’autres pour des sections et documents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TFxIDF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 versions pre et post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62640" y="2700000"/>
            <a:ext cx="4427280" cy="3317760"/>
          </a:xfrm>
          <a:prstGeom prst="rect">
            <a:avLst/>
          </a:prstGeom>
          <a:ln w="0"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4608000" y="2700000"/>
            <a:ext cx="4460760" cy="3342960"/>
          </a:xfrm>
          <a:prstGeom prst="rect">
            <a:avLst/>
          </a:prstGeom>
          <a:ln w="0">
            <a:noFill/>
          </a:ln>
        </p:spPr>
      </p:pic>
      <p:sp>
        <p:nvSpPr>
          <p:cNvPr id="153" name=""/>
          <p:cNvSpPr/>
          <p:nvPr/>
        </p:nvSpPr>
        <p:spPr>
          <a:xfrm>
            <a:off x="873000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585A71D-00FE-48D2-80CA-719A34DF13C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D3D528-AD61-4ECB-B235-8F0518738BB1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"/>
          <p:cNvSpPr/>
          <p:nvPr/>
        </p:nvSpPr>
        <p:spPr>
          <a:xfrm>
            <a:off x="108000" y="828000"/>
            <a:ext cx="4489920" cy="70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En cours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+ Kmeans par section avec TFxIDF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866160" y="1542240"/>
            <a:ext cx="7367760" cy="4416480"/>
          </a:xfrm>
          <a:prstGeom prst="rect">
            <a:avLst/>
          </a:prstGeom>
          <a:ln w="0">
            <a:noFill/>
          </a:ln>
        </p:spPr>
      </p:pic>
      <p:sp>
        <p:nvSpPr>
          <p:cNvPr id="156" name=""/>
          <p:cNvSpPr/>
          <p:nvPr/>
        </p:nvSpPr>
        <p:spPr>
          <a:xfrm>
            <a:off x="5427720" y="720000"/>
            <a:ext cx="3022200" cy="84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faire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 + 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873000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9E7F5F1-F02C-4DF6-A899-24387CA03F5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8C25E7-FE12-48E1-8F5C-4AB657B50649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/>
          <p:nvPr/>
        </p:nvSpPr>
        <p:spPr>
          <a:xfrm>
            <a:off x="1260000" y="1980000"/>
            <a:ext cx="6468840" cy="348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3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11/04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"/>
          <p:cNvSpPr/>
          <p:nvPr/>
        </p:nvSpPr>
        <p:spPr>
          <a:xfrm>
            <a:off x="873000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A1045A5-E30F-4342-A53D-DE03CF2E33E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F05931-C9F7-4133-97DA-14C124B96411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900000" y="1087560"/>
            <a:ext cx="7071120" cy="4662720"/>
          </a:xfrm>
          <a:prstGeom prst="rect">
            <a:avLst/>
          </a:prstGeom>
          <a:ln w="0">
            <a:noFill/>
          </a:ln>
        </p:spPr>
      </p:pic>
      <p:sp>
        <p:nvSpPr>
          <p:cNvPr id="161" name=""/>
          <p:cNvSpPr/>
          <p:nvPr/>
        </p:nvSpPr>
        <p:spPr>
          <a:xfrm>
            <a:off x="900000" y="720000"/>
            <a:ext cx="50302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→ Kmeans des Sections + Etudes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873000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20B6212-8975-4D30-BAED-D1C929CAFF7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9F71B7-69EE-47FD-B1CC-48008096287D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"/>
          <p:cNvSpPr/>
          <p:nvPr/>
        </p:nvSpPr>
        <p:spPr>
          <a:xfrm>
            <a:off x="900000" y="720360"/>
            <a:ext cx="5030280" cy="5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Procedure et Data Management à l’écart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Zoom sur les autres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1021320" y="1332000"/>
            <a:ext cx="7212960" cy="467028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/>
          <p:nvPr/>
        </p:nvSpPr>
        <p:spPr>
          <a:xfrm>
            <a:off x="873000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F688D02-BBC6-4AF6-B80A-AF6499BE3E5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D020F3-AFF8-4FA1-A051-1B6ECDBC8911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"/>
          <p:cNvSpPr/>
          <p:nvPr/>
        </p:nvSpPr>
        <p:spPr>
          <a:xfrm>
            <a:off x="360000" y="720000"/>
            <a:ext cx="413028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avec t-sne pour 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864000" y="1080000"/>
            <a:ext cx="7547400" cy="4994280"/>
          </a:xfrm>
          <a:prstGeom prst="rect">
            <a:avLst/>
          </a:prstGeom>
          <a:ln w="0">
            <a:noFill/>
          </a:ln>
        </p:spPr>
      </p:pic>
      <p:sp>
        <p:nvSpPr>
          <p:cNvPr id="168" name=""/>
          <p:cNvSpPr/>
          <p:nvPr/>
        </p:nvSpPr>
        <p:spPr>
          <a:xfrm>
            <a:off x="4680000" y="720000"/>
            <a:ext cx="413028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>
            <a:off x="873000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A9E11AB-558D-4A44-8F7D-A9E66AC18C5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9E49D9-0B14-4086-8CA8-3C1F8F6F0A34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"/>
          <p:cNvSpPr/>
          <p:nvPr/>
        </p:nvSpPr>
        <p:spPr>
          <a:xfrm>
            <a:off x="180000" y="720000"/>
            <a:ext cx="521028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et Sections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756000" y="1044000"/>
            <a:ext cx="7562880" cy="5056560"/>
          </a:xfrm>
          <a:prstGeom prst="rect">
            <a:avLst/>
          </a:prstGeom>
          <a:ln w="0">
            <a:noFill/>
          </a:ln>
        </p:spPr>
      </p:pic>
      <p:sp>
        <p:nvSpPr>
          <p:cNvPr id="172" name=""/>
          <p:cNvSpPr/>
          <p:nvPr/>
        </p:nvSpPr>
        <p:spPr>
          <a:xfrm>
            <a:off x="873000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58E1082-24DC-47B0-8F0B-75C05A996C8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1EDF47F-CB17-42E2-9163-1EDEE72D8C92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1480320" y="900000"/>
            <a:ext cx="5529960" cy="2062440"/>
          </a:xfrm>
          <a:prstGeom prst="rect">
            <a:avLst/>
          </a:prstGeom>
          <a:ln w="0">
            <a:noFill/>
          </a:ln>
        </p:spPr>
      </p:pic>
      <p:sp>
        <p:nvSpPr>
          <p:cNvPr id="174" name=""/>
          <p:cNvSpPr/>
          <p:nvPr/>
        </p:nvSpPr>
        <p:spPr>
          <a:xfrm>
            <a:off x="259560" y="3420000"/>
            <a:ext cx="8874720" cy="161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Faible inertie → les points sont très proches des centroïdes → clusters compacts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Haute inertie → les points sont dispersés → clusters peu cohérents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Mais : l'inertie diminue toujours quand on augmente le nombre de clusters, car plus de clusters = plus de flexibilité → d’où l’intérêt de la méthode du coude.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873000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DFC0FE0-F473-4741-98BA-2562E6DCCE4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5A34B5-7E52-4CE4-9CCF-63B8802DDD02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"/>
          <p:cNvSpPr/>
          <p:nvPr/>
        </p:nvSpPr>
        <p:spPr>
          <a:xfrm>
            <a:off x="1260000" y="5220000"/>
            <a:ext cx="4490280" cy="89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choisit visuellement 5 Clusters.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>
            <a:off x="873000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29A1576-2828-4AA9-BA3E-4C5FE62E6C3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360000" y="690480"/>
            <a:ext cx="7010640" cy="43779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1E851A-EF4A-4E78-B369-D9C06080CBFE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"/>
          <p:cNvSpPr/>
          <p:nvPr/>
        </p:nvSpPr>
        <p:spPr>
          <a:xfrm>
            <a:off x="873000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95DA57E-7ADB-4049-8057-E77F00EFD0E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443520" y="644040"/>
            <a:ext cx="8079120" cy="53827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3D6DEE-B90C-4760-9BD5-B87A1ECD23E5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6840" cy="34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0840" cy="109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études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 en PDF et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CSV des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2880000" y="1260000"/>
            <a:ext cx="3408480" cy="88848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Base De Donnée : 3256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80000" y="2160000"/>
            <a:ext cx="36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"/>
          <p:cNvSpPr/>
          <p:nvPr/>
        </p:nvSpPr>
        <p:spPr>
          <a:xfrm>
            <a:off x="2880000" y="2700000"/>
            <a:ext cx="3588480" cy="88848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PDF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1061 éléments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80000" y="2244600"/>
            <a:ext cx="3048480" cy="3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enlève les .docx et .doc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80000" y="3600000"/>
            <a:ext cx="360" cy="10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"/>
          <p:cNvSpPr/>
          <p:nvPr/>
        </p:nvSpPr>
        <p:spPr>
          <a:xfrm>
            <a:off x="2880000" y="4680000"/>
            <a:ext cx="3588480" cy="88848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Protocoles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41 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"/>
          <p:cNvSpPr/>
          <p:nvPr/>
        </p:nvSpPr>
        <p:spPr>
          <a:xfrm>
            <a:off x="4860000" y="3600000"/>
            <a:ext cx="3948480" cy="12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la dernière version des protocoles des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Études non critiques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Inclusions des parties commencée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565560" y="3564000"/>
            <a:ext cx="3058920" cy="1169280"/>
          </a:xfrm>
          <a:prstGeom prst="rect">
            <a:avLst/>
          </a:prstGeom>
          <a:ln w="0">
            <a:noFill/>
          </a:ln>
        </p:spPr>
      </p:pic>
      <p:sp>
        <p:nvSpPr>
          <p:cNvPr id="73" name=""/>
          <p:cNvSpPr/>
          <p:nvPr/>
        </p:nvSpPr>
        <p:spPr>
          <a:xfrm>
            <a:off x="8820000" y="6430680"/>
            <a:ext cx="36972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12A9044-FFE4-45EE-8EDC-96AA8A229DB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25ADE0-0CF0-4553-ACF3-09B8F5656865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"/>
          <p:cNvSpPr/>
          <p:nvPr/>
        </p:nvSpPr>
        <p:spPr>
          <a:xfrm>
            <a:off x="180000" y="720000"/>
            <a:ext cx="251028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Calculs de distances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540000" y="1395000"/>
            <a:ext cx="3950280" cy="179028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540000" y="3600000"/>
            <a:ext cx="3950280" cy="179028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3"/>
          <a:stretch/>
        </p:blipFill>
        <p:spPr>
          <a:xfrm>
            <a:off x="4860000" y="2340000"/>
            <a:ext cx="3950280" cy="1790280"/>
          </a:xfrm>
          <a:prstGeom prst="rect">
            <a:avLst/>
          </a:prstGeom>
          <a:ln w="0">
            <a:noFill/>
          </a:ln>
        </p:spPr>
      </p:pic>
      <p:sp>
        <p:nvSpPr>
          <p:cNvPr id="185" name=""/>
          <p:cNvSpPr/>
          <p:nvPr/>
        </p:nvSpPr>
        <p:spPr>
          <a:xfrm>
            <a:off x="873000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153B4CD-F17A-4AC3-83A5-9F168B89366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7DE149-B8B1-4375-8592-0A50AB408F4B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540000" y="1209960"/>
            <a:ext cx="7518960" cy="1300320"/>
          </a:xfrm>
          <a:prstGeom prst="rect">
            <a:avLst/>
          </a:prstGeom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540000" y="2971080"/>
            <a:ext cx="7701840" cy="1346040"/>
          </a:xfrm>
          <a:prstGeom prst="rect">
            <a:avLst/>
          </a:prstGeom>
          <a:ln w="0">
            <a:noFill/>
          </a:ln>
        </p:spPr>
      </p:pic>
      <p:sp>
        <p:nvSpPr>
          <p:cNvPr id="188" name=""/>
          <p:cNvSpPr/>
          <p:nvPr/>
        </p:nvSpPr>
        <p:spPr>
          <a:xfrm>
            <a:off x="540000" y="900000"/>
            <a:ext cx="3950280" cy="3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Euclienne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540000" y="2624760"/>
            <a:ext cx="2510280" cy="3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Cosinus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540000" y="4513680"/>
            <a:ext cx="3050280" cy="3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Manhattan : (problème ?)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3"/>
          <a:stretch/>
        </p:blipFill>
        <p:spPr>
          <a:xfrm>
            <a:off x="0" y="4860000"/>
            <a:ext cx="9133920" cy="1147320"/>
          </a:xfrm>
          <a:prstGeom prst="rect">
            <a:avLst/>
          </a:prstGeom>
          <a:ln w="0">
            <a:noFill/>
          </a:ln>
        </p:spPr>
      </p:pic>
      <p:sp>
        <p:nvSpPr>
          <p:cNvPr id="192" name=""/>
          <p:cNvSpPr/>
          <p:nvPr/>
        </p:nvSpPr>
        <p:spPr>
          <a:xfrm>
            <a:off x="180000" y="589680"/>
            <a:ext cx="3950280" cy="3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« lung »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873000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5298CF1-9FD9-4FB8-94FA-1EE25ADD0C4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9AC793-68C3-4313-BFED-ABBAC2FA98CD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"/>
          <p:cNvSpPr/>
          <p:nvPr/>
        </p:nvSpPr>
        <p:spPr>
          <a:xfrm>
            <a:off x="432360" y="900360"/>
            <a:ext cx="250992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Jaccard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432360" y="2517120"/>
            <a:ext cx="214992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Dice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66960" y="1260000"/>
            <a:ext cx="8959320" cy="103392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93600" y="2946960"/>
            <a:ext cx="8997480" cy="1033920"/>
          </a:xfrm>
          <a:prstGeom prst="rect">
            <a:avLst/>
          </a:prstGeom>
          <a:ln w="0">
            <a:noFill/>
          </a:ln>
        </p:spPr>
      </p:pic>
      <p:pic>
        <p:nvPicPr>
          <p:cNvPr id="198" name="" descr=""/>
          <p:cNvPicPr/>
          <p:nvPr/>
        </p:nvPicPr>
        <p:blipFill>
          <a:blip r:embed="rId3"/>
          <a:stretch/>
        </p:blipFill>
        <p:spPr>
          <a:xfrm>
            <a:off x="36360" y="4579920"/>
            <a:ext cx="9133920" cy="990360"/>
          </a:xfrm>
          <a:prstGeom prst="rect">
            <a:avLst/>
          </a:prstGeom>
          <a:ln w="0">
            <a:noFill/>
          </a:ln>
        </p:spPr>
      </p:pic>
      <p:sp>
        <p:nvSpPr>
          <p:cNvPr id="199" name=""/>
          <p:cNvSpPr/>
          <p:nvPr/>
        </p:nvSpPr>
        <p:spPr>
          <a:xfrm>
            <a:off x="324000" y="4189680"/>
            <a:ext cx="2546280" cy="38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Hamming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3240000" y="720000"/>
            <a:ext cx="359028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Problème ici car binaire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"/>
          <p:cNvSpPr/>
          <p:nvPr/>
        </p:nvSpPr>
        <p:spPr>
          <a:xfrm>
            <a:off x="873000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8054380-3A22-46E2-A662-3B57177E963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2404C8-5A73-468D-AC85-A6680D0EF5F6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"/>
          <p:cNvSpPr/>
          <p:nvPr/>
        </p:nvSpPr>
        <p:spPr>
          <a:xfrm>
            <a:off x="360000" y="720000"/>
            <a:ext cx="269028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POC v1 avec Streamlit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360" y="1159920"/>
            <a:ext cx="9133920" cy="4410360"/>
          </a:xfrm>
          <a:prstGeom prst="rect">
            <a:avLst/>
          </a:prstGeom>
          <a:ln w="0">
            <a:noFill/>
          </a:ln>
        </p:spPr>
      </p:pic>
      <p:sp>
        <p:nvSpPr>
          <p:cNvPr id="204" name=""/>
          <p:cNvSpPr/>
          <p:nvPr/>
        </p:nvSpPr>
        <p:spPr>
          <a:xfrm>
            <a:off x="873000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BF3877E-3A20-44DD-AA65-B2FE91F98A4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92693F-B8C0-4FA1-89DF-A2DC5EE614D2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"/>
          <p:cNvSpPr/>
          <p:nvPr/>
        </p:nvSpPr>
        <p:spPr>
          <a:xfrm>
            <a:off x="1260000" y="1980000"/>
            <a:ext cx="6468840" cy="348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4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18/04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869508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07A0911-CFE3-4B0F-BEDB-712B2E5721A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384B82-A4A2-4E3D-9175-AA47326588A3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180000" y="1112760"/>
            <a:ext cx="8785800" cy="481824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/>
          <p:nvPr/>
        </p:nvSpPr>
        <p:spPr>
          <a:xfrm>
            <a:off x="180000" y="720000"/>
            <a:ext cx="251100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869508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031ACDE-BA59-4F07-BFA5-F7605A17EAA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BB59CD-CD93-49D4-B665-B7D840032E0D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"/>
          <p:cNvSpPr/>
          <p:nvPr/>
        </p:nvSpPr>
        <p:spPr>
          <a:xfrm>
            <a:off x="180000" y="720000"/>
            <a:ext cx="251100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Euclidienne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25200" y="1260000"/>
            <a:ext cx="8965800" cy="3392640"/>
          </a:xfrm>
          <a:prstGeom prst="rect">
            <a:avLst/>
          </a:prstGeom>
          <a:ln w="0">
            <a:noFill/>
          </a:ln>
        </p:spPr>
      </p:pic>
      <p:sp>
        <p:nvSpPr>
          <p:cNvPr id="212" name=""/>
          <p:cNvSpPr/>
          <p:nvPr/>
        </p:nvSpPr>
        <p:spPr>
          <a:xfrm>
            <a:off x="869508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3A53E0C-75B5-43B7-BF8C-A1FF0F23381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9C41D0-A00D-4172-AD9A-392657D698D9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51480" y="1080000"/>
            <a:ext cx="9082080" cy="4425840"/>
          </a:xfrm>
          <a:prstGeom prst="rect">
            <a:avLst/>
          </a:prstGeom>
          <a:ln w="0">
            <a:noFill/>
          </a:ln>
        </p:spPr>
      </p:pic>
      <p:sp>
        <p:nvSpPr>
          <p:cNvPr id="214" name=""/>
          <p:cNvSpPr/>
          <p:nvPr/>
        </p:nvSpPr>
        <p:spPr>
          <a:xfrm>
            <a:off x="180000" y="720000"/>
            <a:ext cx="341100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Distance / Similarité Cosinus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180000" y="5760000"/>
            <a:ext cx="719100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Requête d’un mot = Produit Scalaire ou 1-produit scalaire = distance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869508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D1DB49A-F23A-4099-BB30-99CF79C98BC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0F111B-A224-48E3-BC82-8DC9EDB597E3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346320" y="1440000"/>
            <a:ext cx="8464680" cy="3960720"/>
          </a:xfrm>
          <a:prstGeom prst="rect">
            <a:avLst/>
          </a:prstGeom>
          <a:ln w="0">
            <a:noFill/>
          </a:ln>
        </p:spPr>
      </p:pic>
      <p:sp>
        <p:nvSpPr>
          <p:cNvPr id="218" name=""/>
          <p:cNvSpPr/>
          <p:nvPr/>
        </p:nvSpPr>
        <p:spPr>
          <a:xfrm>
            <a:off x="180000" y="720000"/>
            <a:ext cx="25110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de Hamming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"/>
          <p:cNvSpPr/>
          <p:nvPr/>
        </p:nvSpPr>
        <p:spPr>
          <a:xfrm>
            <a:off x="869508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8F6652E-FB41-4B7D-8C0E-3AEF4C1B501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B81EC7-2A96-4E57-9896-933EAD9B9E9D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32120" y="3600000"/>
            <a:ext cx="4718880" cy="2316960"/>
          </a:xfrm>
          <a:prstGeom prst="rect">
            <a:avLst/>
          </a:prstGeom>
          <a:ln w="0">
            <a:noFill/>
          </a:ln>
        </p:spPr>
      </p:pic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3739680" y="900000"/>
            <a:ext cx="5251320" cy="2151000"/>
          </a:xfrm>
          <a:prstGeom prst="rect">
            <a:avLst/>
          </a:prstGeom>
          <a:ln w="0">
            <a:noFill/>
          </a:ln>
        </p:spPr>
      </p:pic>
      <p:sp>
        <p:nvSpPr>
          <p:cNvPr id="222" name=""/>
          <p:cNvSpPr/>
          <p:nvPr/>
        </p:nvSpPr>
        <p:spPr>
          <a:xfrm>
            <a:off x="1620000" y="1080000"/>
            <a:ext cx="19710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Dice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"/>
          <p:cNvSpPr/>
          <p:nvPr/>
        </p:nvSpPr>
        <p:spPr>
          <a:xfrm>
            <a:off x="4860000" y="4140000"/>
            <a:ext cx="215100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Jaccard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869508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2AFB259-DE08-45F8-8CC5-0F9B70E5726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F62590-9181-4472-89AA-D4F6373CDF0A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6840" cy="34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Distribution des pages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1620000" y="900000"/>
            <a:ext cx="5028480" cy="5028480"/>
          </a:xfrm>
          <a:prstGeom prst="rect">
            <a:avLst/>
          </a:prstGeom>
          <a:ln w="0">
            <a:noFill/>
          </a:ln>
        </p:spPr>
      </p:pic>
      <p:sp>
        <p:nvSpPr>
          <p:cNvPr id="76" name=""/>
          <p:cNvSpPr/>
          <p:nvPr/>
        </p:nvSpPr>
        <p:spPr>
          <a:xfrm>
            <a:off x="8820360" y="6431040"/>
            <a:ext cx="36972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9FA35E7-9AA8-4AE6-B6FF-C273F74B366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DF5B4D-6142-4F60-815A-9EA0FD8313C2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"/>
          <p:cNvSpPr/>
          <p:nvPr/>
        </p:nvSpPr>
        <p:spPr>
          <a:xfrm>
            <a:off x="360000" y="720000"/>
            <a:ext cx="57510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Cosinus (multiple textes et double requêtes)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1336680" y="1055160"/>
            <a:ext cx="6647400" cy="5020200"/>
          </a:xfrm>
          <a:prstGeom prst="rect">
            <a:avLst/>
          </a:prstGeom>
          <a:ln w="0">
            <a:noFill/>
          </a:ln>
        </p:spPr>
      </p:pic>
      <p:sp>
        <p:nvSpPr>
          <p:cNvPr id="227" name=""/>
          <p:cNvSpPr/>
          <p:nvPr/>
        </p:nvSpPr>
        <p:spPr>
          <a:xfrm>
            <a:off x="869508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D647DAA-0E30-44BA-9534-00D065FF832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F0CC0E-F061-422F-B85E-16BA728B85B7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110880" y="1080000"/>
            <a:ext cx="5820120" cy="1827000"/>
          </a:xfrm>
          <a:prstGeom prst="rect">
            <a:avLst/>
          </a:prstGeom>
          <a:ln w="0">
            <a:noFill/>
          </a:ln>
        </p:spPr>
      </p:pic>
      <p:sp>
        <p:nvSpPr>
          <p:cNvPr id="229" name=""/>
          <p:cNvSpPr/>
          <p:nvPr/>
        </p:nvSpPr>
        <p:spPr>
          <a:xfrm flipH="1" rot="16198800">
            <a:off x="6282000" y="2160360"/>
            <a:ext cx="909720" cy="548640"/>
          </a:xfrm>
          <a:custGeom>
            <a:avLst/>
            <a:gdLst>
              <a:gd name="textAreaLeft" fmla="*/ -4680 w 909720"/>
              <a:gd name="textAreaRight" fmla="*/ 914040 w 909720"/>
              <a:gd name="textAreaTop" fmla="*/ 0 h 548640"/>
              <a:gd name="textAreaBottom" fmla="*/ 557640 h 54864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5400000" y="3060000"/>
            <a:ext cx="3411000" cy="7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 Tableau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ne garde que la value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"/>
          <p:cNvSpPr/>
          <p:nvPr/>
        </p:nvSpPr>
        <p:spPr>
          <a:xfrm>
            <a:off x="180000" y="720000"/>
            <a:ext cx="3951000" cy="3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Summary au propre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"/>
          <p:cNvSpPr/>
          <p:nvPr/>
        </p:nvSpPr>
        <p:spPr>
          <a:xfrm flipH="1" rot="21576600">
            <a:off x="6244920" y="3953160"/>
            <a:ext cx="733320" cy="735480"/>
          </a:xfrm>
          <a:custGeom>
            <a:avLst/>
            <a:gdLst>
              <a:gd name="textAreaLeft" fmla="*/ -4680 w 733320"/>
              <a:gd name="textAreaRight" fmla="*/ 737640 w 733320"/>
              <a:gd name="textAreaTop" fmla="*/ 0 h 735480"/>
              <a:gd name="textAreaBottom" fmla="*/ 744480 h 73548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2"/>
          <a:stretch/>
        </p:blipFill>
        <p:spPr>
          <a:xfrm>
            <a:off x="339120" y="4895640"/>
            <a:ext cx="8270640" cy="773640"/>
          </a:xfrm>
          <a:prstGeom prst="rect">
            <a:avLst/>
          </a:prstGeom>
          <a:ln w="0">
            <a:noFill/>
          </a:ln>
        </p:spPr>
      </p:pic>
      <p:sp>
        <p:nvSpPr>
          <p:cNvPr id="234" name=""/>
          <p:cNvSpPr/>
          <p:nvPr/>
        </p:nvSpPr>
        <p:spPr>
          <a:xfrm>
            <a:off x="360000" y="4320000"/>
            <a:ext cx="413100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 de sortie (non-preprocess)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"/>
          <p:cNvSpPr/>
          <p:nvPr/>
        </p:nvSpPr>
        <p:spPr>
          <a:xfrm>
            <a:off x="869508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31F37C6-06E3-42A7-87D2-68DE3516CA6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E38B86-7728-4DFF-AFDB-659262CCDA29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"/>
          <p:cNvSpPr/>
          <p:nvPr/>
        </p:nvSpPr>
        <p:spPr>
          <a:xfrm>
            <a:off x="0" y="720000"/>
            <a:ext cx="197100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"/>
          <p:cNvSpPr/>
          <p:nvPr/>
        </p:nvSpPr>
        <p:spPr>
          <a:xfrm>
            <a:off x="487080" y="2713680"/>
            <a:ext cx="3051000" cy="84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Cosinus annule les normes avec L2 → Sklearn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"/>
          <p:cNvSpPr/>
          <p:nvPr/>
        </p:nvSpPr>
        <p:spPr>
          <a:xfrm>
            <a:off x="4807080" y="2755440"/>
            <a:ext cx="2691000" cy="84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Cosine = Produit Scalaire &amp; L2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799920" y="1653120"/>
            <a:ext cx="7471080" cy="871560"/>
          </a:xfrm>
          <a:prstGeom prst="rect">
            <a:avLst/>
          </a:prstGeom>
          <a:ln w="0">
            <a:noFill/>
          </a:ln>
        </p:spPr>
      </p:pic>
      <p:sp>
        <p:nvSpPr>
          <p:cNvPr id="240" name=""/>
          <p:cNvSpPr/>
          <p:nvPr/>
        </p:nvSpPr>
        <p:spPr>
          <a:xfrm>
            <a:off x="1440000" y="3627720"/>
            <a:ext cx="6129000" cy="68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Même avec double requête ou plus, un simple produit scalaire suffit, on peut remplacer ça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460800" y="4428000"/>
            <a:ext cx="7450560" cy="243360"/>
          </a:xfrm>
          <a:prstGeom prst="rect">
            <a:avLst/>
          </a:prstGeom>
          <a:ln w="0">
            <a:noFill/>
          </a:ln>
        </p:spPr>
      </p:pic>
      <p:sp>
        <p:nvSpPr>
          <p:cNvPr id="242" name=""/>
          <p:cNvSpPr/>
          <p:nvPr/>
        </p:nvSpPr>
        <p:spPr>
          <a:xfrm>
            <a:off x="1440000" y="4860000"/>
            <a:ext cx="107136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ça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3"/>
          <a:stretch/>
        </p:blipFill>
        <p:spPr>
          <a:xfrm>
            <a:off x="1800000" y="5220000"/>
            <a:ext cx="4948560" cy="351360"/>
          </a:xfrm>
          <a:prstGeom prst="rect">
            <a:avLst/>
          </a:prstGeom>
          <a:ln w="0">
            <a:noFill/>
          </a:ln>
        </p:spPr>
      </p:pic>
      <p:sp>
        <p:nvSpPr>
          <p:cNvPr id="244" name=""/>
          <p:cNvSpPr/>
          <p:nvPr/>
        </p:nvSpPr>
        <p:spPr>
          <a:xfrm>
            <a:off x="756000" y="5760000"/>
            <a:ext cx="719136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C’est toujours une similarité cosinus mais sans le principe de norme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869508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9AA7616-8B00-48D6-A510-85E6FD4EA49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018ACC-CBE8-4341-8562-ED5FFF0575E5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"/>
          <p:cNvSpPr/>
          <p:nvPr/>
        </p:nvSpPr>
        <p:spPr>
          <a:xfrm>
            <a:off x="0" y="720000"/>
            <a:ext cx="179100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Streamlit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88200" y="1509480"/>
            <a:ext cx="4222800" cy="1361520"/>
          </a:xfrm>
          <a:prstGeom prst="rect">
            <a:avLst/>
          </a:prstGeom>
          <a:ln w="0">
            <a:noFill/>
          </a:ln>
        </p:spPr>
      </p:pic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4500000" y="180000"/>
            <a:ext cx="4131000" cy="3327120"/>
          </a:xfrm>
          <a:prstGeom prst="rect">
            <a:avLst/>
          </a:prstGeom>
          <a:ln w="0">
            <a:noFill/>
          </a:ln>
        </p:spPr>
      </p:pic>
      <p:pic>
        <p:nvPicPr>
          <p:cNvPr id="249" name="" descr=""/>
          <p:cNvPicPr/>
          <p:nvPr/>
        </p:nvPicPr>
        <p:blipFill>
          <a:blip r:embed="rId3"/>
          <a:stretch/>
        </p:blipFill>
        <p:spPr>
          <a:xfrm>
            <a:off x="360000" y="3600000"/>
            <a:ext cx="6734880" cy="2352960"/>
          </a:xfrm>
          <a:prstGeom prst="rect">
            <a:avLst/>
          </a:prstGeom>
          <a:ln w="0">
            <a:noFill/>
          </a:ln>
        </p:spPr>
      </p:pic>
      <p:sp>
        <p:nvSpPr>
          <p:cNvPr id="250" name=""/>
          <p:cNvSpPr/>
          <p:nvPr/>
        </p:nvSpPr>
        <p:spPr>
          <a:xfrm>
            <a:off x="869508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789B0CA-AC35-4EE8-83C0-C03034FA52D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EA186E-2E61-41F5-BCA2-EA0E723A9B42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"/>
          <p:cNvSpPr/>
          <p:nvPr/>
        </p:nvSpPr>
        <p:spPr>
          <a:xfrm>
            <a:off x="0" y="720000"/>
            <a:ext cx="1971000" cy="7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Côté dev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1800000" y="900000"/>
            <a:ext cx="5589000" cy="1271520"/>
          </a:xfrm>
          <a:prstGeom prst="rect">
            <a:avLst/>
          </a:prstGeom>
          <a:ln w="0">
            <a:noFill/>
          </a:ln>
        </p:spPr>
      </p:pic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1787040" y="2520000"/>
            <a:ext cx="5511960" cy="3231000"/>
          </a:xfrm>
          <a:prstGeom prst="rect">
            <a:avLst/>
          </a:prstGeom>
          <a:ln w="0">
            <a:noFill/>
          </a:ln>
        </p:spPr>
      </p:pic>
      <p:sp>
        <p:nvSpPr>
          <p:cNvPr id="254" name=""/>
          <p:cNvSpPr/>
          <p:nvPr/>
        </p:nvSpPr>
        <p:spPr>
          <a:xfrm>
            <a:off x="869508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F3F1039-A04A-4096-AA10-2DA01F0EB24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C32517-510D-4E99-A90E-C82E23926B45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"/>
          <p:cNvSpPr/>
          <p:nvPr/>
        </p:nvSpPr>
        <p:spPr>
          <a:xfrm>
            <a:off x="180000" y="720000"/>
            <a:ext cx="323100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 avec 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"/>
          <p:cNvSpPr/>
          <p:nvPr/>
        </p:nvSpPr>
        <p:spPr>
          <a:xfrm>
            <a:off x="2340000" y="1080000"/>
            <a:ext cx="32310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Création de matrices denses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"/>
          <p:cNvSpPr/>
          <p:nvPr/>
        </p:nvSpPr>
        <p:spPr>
          <a:xfrm>
            <a:off x="3600000" y="1620000"/>
            <a:ext cx="531000" cy="8910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900000" y="2340000"/>
            <a:ext cx="5751000" cy="110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d’embedding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-OpenAiEmbedding : Clé OpenAI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-Sentence-transformes : HuggingFace : Gratuit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3600000" y="3240000"/>
            <a:ext cx="531000" cy="8910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1080000" y="4320000"/>
            <a:ext cx="6111000" cy="13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-FAISS 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-Chroma (intégré à langchain)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Structure optimisé : Recherche plus rapide + Persistance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6120000" y="1850040"/>
            <a:ext cx="2871360" cy="264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Word2Vec: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itère sur: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-Prendre un contexte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-Prédire un mot central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-Ajuster les poids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=CBOW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Ou on inverse contexte et mot central = Skip-Gram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>
            <a:off x="8460000" y="6406200"/>
            <a:ext cx="6616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7D94AD4-F4F5-406E-96B1-CBC1C725A7C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 rot="18273000">
            <a:off x="5316840" y="1468800"/>
            <a:ext cx="531000" cy="8910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"/>
          <p:cNvSpPr/>
          <p:nvPr/>
        </p:nvSpPr>
        <p:spPr>
          <a:xfrm rot="2220000">
            <a:off x="5362200" y="3846600"/>
            <a:ext cx="531000" cy="8910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C11DEE-C4CE-4A70-9EEE-D686BF763E32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540000" y="1440000"/>
            <a:ext cx="7607880" cy="4131360"/>
          </a:xfrm>
          <a:prstGeom prst="rect">
            <a:avLst/>
          </a:prstGeom>
          <a:ln w="0">
            <a:noFill/>
          </a:ln>
        </p:spPr>
      </p:pic>
      <p:sp>
        <p:nvSpPr>
          <p:cNvPr id="266" name=""/>
          <p:cNvSpPr/>
          <p:nvPr/>
        </p:nvSpPr>
        <p:spPr>
          <a:xfrm>
            <a:off x="180000" y="720000"/>
            <a:ext cx="197136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Schéma de l’appli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"/>
          <p:cNvSpPr/>
          <p:nvPr/>
        </p:nvSpPr>
        <p:spPr>
          <a:xfrm>
            <a:off x="8695080" y="6431400"/>
            <a:ext cx="4762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F29D992-8865-4C44-8F95-8BABFEE5692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78A694-A5B6-42DA-851F-71688609114A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"/>
          <p:cNvSpPr/>
          <p:nvPr/>
        </p:nvSpPr>
        <p:spPr>
          <a:xfrm>
            <a:off x="1260000" y="1980000"/>
            <a:ext cx="6468840" cy="348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5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8474760" y="6432480"/>
            <a:ext cx="6616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0996842-3BD9-4059-8383-17B8647389F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632A18-C043-496B-BD45-4AD9CC2644CE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"/>
          <p:cNvSpPr/>
          <p:nvPr/>
        </p:nvSpPr>
        <p:spPr>
          <a:xfrm>
            <a:off x="180000" y="720000"/>
            <a:ext cx="19720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(base)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651240" y="1251000"/>
            <a:ext cx="6735960" cy="4312440"/>
          </a:xfrm>
          <a:prstGeom prst="rect">
            <a:avLst/>
          </a:prstGeom>
          <a:ln w="0">
            <a:noFill/>
          </a:ln>
        </p:spPr>
      </p:pic>
      <p:sp>
        <p:nvSpPr>
          <p:cNvPr id="272" name=""/>
          <p:cNvSpPr/>
          <p:nvPr/>
        </p:nvSpPr>
        <p:spPr>
          <a:xfrm>
            <a:off x="8640000" y="6432480"/>
            <a:ext cx="6616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77CFF62-03AE-4B0E-9115-F9F9DC04024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704641-310C-4718-98CE-E094873A8AA7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"/>
          <p:cNvSpPr/>
          <p:nvPr/>
        </p:nvSpPr>
        <p:spPr>
          <a:xfrm>
            <a:off x="683640" y="1537560"/>
            <a:ext cx="7768440" cy="61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Passage en minuscules et suppression des accents et caractères non ASCII, de la ponctuation et des espaces multiples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180000" y="720000"/>
            <a:ext cx="1792080" cy="59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du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635400" y="2304000"/>
            <a:ext cx="5584680" cy="21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Digits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d’espaces entre chiffres et lettres collés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123abc → 123 abc, abc123 → abc 123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Remplacement des nombres isolés par le mot "digit"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45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Fusion de séquences "digit digit" répétées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 digit digit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"/>
          <p:cNvSpPr/>
          <p:nvPr/>
        </p:nvSpPr>
        <p:spPr>
          <a:xfrm>
            <a:off x="614880" y="5040000"/>
            <a:ext cx="6325200" cy="59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 + 'patient', 'patients', 'study', 'studies', 'treatment', 'trial', 'clinical'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5760000" y="3717720"/>
            <a:ext cx="2573280" cy="59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Lemmatization : treatments → 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635400" y="4257720"/>
            <a:ext cx="5067720" cy="59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COPD → chronic obstructive pulmonary disease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>
            <a:off x="8690760" y="6432480"/>
            <a:ext cx="6616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FD49B0D-005D-4791-888B-248458273DD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B30AF7-5263-4FA5-A94F-A4B2F1A58E63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/>
          </p:nvPr>
        </p:nvSpPr>
        <p:spPr>
          <a:xfrm>
            <a:off x="647640" y="836640"/>
            <a:ext cx="6000840" cy="95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Extraire le texte des DOCX en JSON.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Utilisation de fitz / pymupdf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6840" cy="34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Travaux sur les DOCX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"/>
          <p:cNvSpPr/>
          <p:nvPr/>
        </p:nvSpPr>
        <p:spPr>
          <a:xfrm>
            <a:off x="1440000" y="1980000"/>
            <a:ext cx="68284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get_text(‘blocs’)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get_text(‘texts’)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540000" y="2520000"/>
            <a:ext cx="3768480" cy="23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Blocs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Blocs de textes/Images/Tableau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n’est pas entièrement dedans (textes)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-Censé retirer Tableaux/Images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"/>
          <p:cNvSpPr/>
          <p:nvPr/>
        </p:nvSpPr>
        <p:spPr>
          <a:xfrm>
            <a:off x="5040000" y="2520000"/>
            <a:ext cx="3768480" cy="21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Rect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Coordonnées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est dedans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Retire les footer/header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500000" y="1980000"/>
            <a:ext cx="360" cy="30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2772000" y="5593320"/>
            <a:ext cx="3408480" cy="3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https://pymupdf.readthedocs.io/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"/>
          <p:cNvSpPr/>
          <p:nvPr/>
        </p:nvSpPr>
        <p:spPr>
          <a:xfrm>
            <a:off x="8820360" y="6431040"/>
            <a:ext cx="36972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4A31A11-5047-4B15-8C6E-B80FE71C13E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B9EF59-BF69-4D6E-B4A8-56FCB033CB9F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"/>
          <p:cNvSpPr/>
          <p:nvPr/>
        </p:nvSpPr>
        <p:spPr>
          <a:xfrm>
            <a:off x="180000" y="720000"/>
            <a:ext cx="26920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(Preprocessing)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1080000" y="1260000"/>
            <a:ext cx="6758640" cy="4167720"/>
          </a:xfrm>
          <a:prstGeom prst="rect">
            <a:avLst/>
          </a:prstGeom>
          <a:ln w="0">
            <a:noFill/>
          </a:ln>
        </p:spPr>
      </p:pic>
      <p:sp>
        <p:nvSpPr>
          <p:cNvPr id="282" name=""/>
          <p:cNvSpPr/>
          <p:nvPr/>
        </p:nvSpPr>
        <p:spPr>
          <a:xfrm>
            <a:off x="8690760" y="6432480"/>
            <a:ext cx="6616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DD7025D-E726-4172-AB8E-E14E01843C1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83908F-4D5B-4715-A594-348E224E4EC1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"/>
          <p:cNvSpPr/>
          <p:nvPr/>
        </p:nvSpPr>
        <p:spPr>
          <a:xfrm>
            <a:off x="180000" y="720000"/>
            <a:ext cx="179208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180000" y="1351440"/>
            <a:ext cx="5798160" cy="3860640"/>
          </a:xfrm>
          <a:prstGeom prst="rect">
            <a:avLst/>
          </a:prstGeom>
          <a:ln w="0">
            <a:noFill/>
          </a:ln>
        </p:spPr>
      </p:pic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>
            <a:off x="6120000" y="1440000"/>
            <a:ext cx="2750040" cy="2102400"/>
          </a:xfrm>
          <a:prstGeom prst="rect">
            <a:avLst/>
          </a:prstGeom>
          <a:ln w="0">
            <a:noFill/>
          </a:ln>
        </p:spPr>
      </p:pic>
      <p:sp>
        <p:nvSpPr>
          <p:cNvPr id="286" name=""/>
          <p:cNvSpPr/>
          <p:nvPr/>
        </p:nvSpPr>
        <p:spPr>
          <a:xfrm>
            <a:off x="8690760" y="6414480"/>
            <a:ext cx="6616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A7D1DAD-F5DC-44E1-8415-9EFDC24C819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0725AB-6434-4D28-8F06-D23820A7B4ED}" type="slidenum">
              <a:t>51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"/>
          <p:cNvSpPr/>
          <p:nvPr/>
        </p:nvSpPr>
        <p:spPr>
          <a:xfrm>
            <a:off x="0" y="581760"/>
            <a:ext cx="6472080" cy="85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Clean avec max=0.95 (retire les termes apparaissant dans plus de 95 % des 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1110960" y="1260000"/>
            <a:ext cx="6964560" cy="438120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/>
          <p:nvPr/>
        </p:nvSpPr>
        <p:spPr>
          <a:xfrm>
            <a:off x="8640000" y="6414480"/>
            <a:ext cx="6616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A0CD85E-4B2B-4C11-9B75-AA6FE56EB2B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F9A8B1-3B8A-4CDE-9A39-1AAF9E6AD638}" type="slidenum">
              <a:t>52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"/>
          <p:cNvSpPr/>
          <p:nvPr/>
        </p:nvSpPr>
        <p:spPr>
          <a:xfrm>
            <a:off x="0" y="581760"/>
            <a:ext cx="215208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Idées/Propositions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540000" y="1023120"/>
            <a:ext cx="5506920" cy="3648960"/>
          </a:xfrm>
          <a:prstGeom prst="rect">
            <a:avLst/>
          </a:prstGeom>
          <a:ln w="0">
            <a:noFill/>
          </a:ln>
        </p:spPr>
      </p:pic>
      <p:pic>
        <p:nvPicPr>
          <p:cNvPr id="292" name="" descr=""/>
          <p:cNvPicPr/>
          <p:nvPr/>
        </p:nvPicPr>
        <p:blipFill>
          <a:blip r:embed="rId2"/>
          <a:stretch/>
        </p:blipFill>
        <p:spPr>
          <a:xfrm>
            <a:off x="2606040" y="4860000"/>
            <a:ext cx="5306040" cy="1072080"/>
          </a:xfrm>
          <a:prstGeom prst="rect">
            <a:avLst/>
          </a:prstGeom>
          <a:ln w="0">
            <a:noFill/>
          </a:ln>
        </p:spPr>
      </p:pic>
      <p:sp>
        <p:nvSpPr>
          <p:cNvPr id="293" name=""/>
          <p:cNvSpPr/>
          <p:nvPr/>
        </p:nvSpPr>
        <p:spPr>
          <a:xfrm>
            <a:off x="8690760" y="6432480"/>
            <a:ext cx="6616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8EFAB38-3CD2-464A-B6DD-5FC16741679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23786A-CAF7-419C-8A07-94B294588A72}" type="slidenum">
              <a:t>53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1150560" y="1080000"/>
            <a:ext cx="6941520" cy="4906800"/>
          </a:xfrm>
          <a:prstGeom prst="rect">
            <a:avLst/>
          </a:prstGeom>
          <a:ln w="0">
            <a:noFill/>
          </a:ln>
        </p:spPr>
      </p:pic>
      <p:sp>
        <p:nvSpPr>
          <p:cNvPr id="295" name=""/>
          <p:cNvSpPr/>
          <p:nvPr/>
        </p:nvSpPr>
        <p:spPr>
          <a:xfrm>
            <a:off x="0" y="720000"/>
            <a:ext cx="39520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mot distinctif d’une étude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"/>
          <p:cNvSpPr/>
          <p:nvPr/>
        </p:nvSpPr>
        <p:spPr>
          <a:xfrm>
            <a:off x="8690760" y="6432480"/>
            <a:ext cx="6616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29BB392-8203-48DB-A444-D807EC71AD2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909204-4BBC-41AC-BCB5-654B5548D333}" type="slidenum">
              <a:t>54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"/>
          <p:cNvSpPr/>
          <p:nvPr/>
        </p:nvSpPr>
        <p:spPr>
          <a:xfrm>
            <a:off x="180000" y="720000"/>
            <a:ext cx="14320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"/>
          <p:cNvSpPr/>
          <p:nvPr/>
        </p:nvSpPr>
        <p:spPr>
          <a:xfrm>
            <a:off x="360000" y="1260000"/>
            <a:ext cx="413208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 Summary sans preprocessing + rajout des titres de chapitres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540000" y="1980000"/>
            <a:ext cx="4312080" cy="85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Hugging face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sentence-transformers/all-MiniLM-L6-v2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360000" y="2637720"/>
            <a:ext cx="4564080" cy="59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Texte → vecteur dense →384 dimensions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préentrainé : 6 couches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"/>
          <p:cNvSpPr/>
          <p:nvPr/>
        </p:nvSpPr>
        <p:spPr>
          <a:xfrm>
            <a:off x="-180000" y="3240000"/>
            <a:ext cx="62920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Multi-head attention : mot → vecteur → mot qui l’entoure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"/>
          <p:cNvSpPr/>
          <p:nvPr/>
        </p:nvSpPr>
        <p:spPr>
          <a:xfrm>
            <a:off x="576000" y="3681720"/>
            <a:ext cx="4312080" cy="59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Normalisation + Résiduels : améliore la vitesse et ne perd pas d’informations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"/>
          <p:cNvSpPr/>
          <p:nvPr/>
        </p:nvSpPr>
        <p:spPr>
          <a:xfrm>
            <a:off x="0" y="4361760"/>
            <a:ext cx="5392080" cy="85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feed-forward (FFN) : réinterprète chaque mot individuellement, en tenant compte du contexte déjà appris.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>
            <a:off x="720000" y="5400000"/>
            <a:ext cx="4312080" cy="59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 fois → Mean Pooling pour un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5868000" y="2160000"/>
            <a:ext cx="30520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 et calcul :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5904000" y="2700000"/>
            <a:ext cx="3232080" cy="21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Facebook AI Similarity Search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Indexation des vecteurs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Résultat des embeddings stocké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 plat / quantification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Recherche rapide de similarité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"/>
          <p:cNvSpPr/>
          <p:nvPr/>
        </p:nvSpPr>
        <p:spPr>
          <a:xfrm>
            <a:off x="8690760" y="6432480"/>
            <a:ext cx="6616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C67AB88-17E8-4B24-8906-A078B115777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E9A084-397A-496D-B831-7CA0D534ED47}" type="slidenum">
              <a:t>55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720000" y="1260000"/>
            <a:ext cx="6979680" cy="3520080"/>
          </a:xfrm>
          <a:prstGeom prst="rect">
            <a:avLst/>
          </a:prstGeom>
          <a:ln w="0">
            <a:noFill/>
          </a:ln>
        </p:spPr>
      </p:pic>
      <p:sp>
        <p:nvSpPr>
          <p:cNvPr id="309" name=""/>
          <p:cNvSpPr/>
          <p:nvPr/>
        </p:nvSpPr>
        <p:spPr>
          <a:xfrm>
            <a:off x="180000" y="720000"/>
            <a:ext cx="26920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Premier code :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>
            <a:off x="180000" y="5040000"/>
            <a:ext cx="431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trouvé mieux que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peut choisir un autre modèle que L6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>
            <a:off x="8690760" y="6432480"/>
            <a:ext cx="6616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01CBF25-238A-4DA4-9305-BFB0341F5CE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0AE911-D039-45B6-B6F9-175C4755337E}" type="slidenum">
              <a:t>56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"/>
          <p:cNvSpPr/>
          <p:nvPr/>
        </p:nvSpPr>
        <p:spPr>
          <a:xfrm>
            <a:off x="304920" y="1191240"/>
            <a:ext cx="8687160" cy="11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all-MiniLM-L6-v2 : Un modèle léger avec 6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all-MiniLM-L12-v2 : Une version avec 12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all-mpnet-base-v2 : Un modèle basé sur MPNet, qui est une version améliorée de BERT.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"/>
          <p:cNvSpPr/>
          <p:nvPr/>
        </p:nvSpPr>
        <p:spPr>
          <a:xfrm>
            <a:off x="1080000" y="2520000"/>
            <a:ext cx="611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STS Benchmark en anglais. Ce jeu de données contient des paires de phrases annotées avec un score de similarité entre 0 et 5.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4" name="" descr=""/>
          <p:cNvPicPr/>
          <p:nvPr/>
        </p:nvPicPr>
        <p:blipFill>
          <a:blip r:embed="rId1"/>
          <a:stretch/>
        </p:blipFill>
        <p:spPr>
          <a:xfrm>
            <a:off x="1440000" y="3420000"/>
            <a:ext cx="4852080" cy="2234880"/>
          </a:xfrm>
          <a:prstGeom prst="rect">
            <a:avLst/>
          </a:prstGeom>
          <a:ln w="0">
            <a:noFill/>
          </a:ln>
        </p:spPr>
      </p:pic>
      <p:sp>
        <p:nvSpPr>
          <p:cNvPr id="315" name=""/>
          <p:cNvSpPr/>
          <p:nvPr/>
        </p:nvSpPr>
        <p:spPr>
          <a:xfrm>
            <a:off x="8690760" y="6432480"/>
            <a:ext cx="6616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994B82B-A4FB-41A9-8F3B-E25874832B9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000A82-D2F2-471B-826F-435FC9BB63C2}" type="slidenum">
              <a:t>57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" descr=""/>
          <p:cNvPicPr/>
          <p:nvPr/>
        </p:nvPicPr>
        <p:blipFill>
          <a:blip r:embed="rId1"/>
          <a:srcRect l="0" t="0" r="36300" b="0"/>
          <a:stretch/>
        </p:blipFill>
        <p:spPr>
          <a:xfrm>
            <a:off x="258120" y="1185120"/>
            <a:ext cx="3693960" cy="2766960"/>
          </a:xfrm>
          <a:prstGeom prst="rect">
            <a:avLst/>
          </a:prstGeom>
          <a:ln w="0">
            <a:noFill/>
          </a:ln>
        </p:spPr>
      </p:pic>
      <p:sp>
        <p:nvSpPr>
          <p:cNvPr id="317" name=""/>
          <p:cNvSpPr/>
          <p:nvPr/>
        </p:nvSpPr>
        <p:spPr>
          <a:xfrm>
            <a:off x="180000" y="720000"/>
            <a:ext cx="30520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 avec mpnet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4140000" y="1260000"/>
            <a:ext cx="4678920" cy="2332080"/>
          </a:xfrm>
          <a:prstGeom prst="rect">
            <a:avLst/>
          </a:prstGeom>
          <a:ln w="0">
            <a:noFill/>
          </a:ln>
        </p:spPr>
      </p:pic>
      <p:sp>
        <p:nvSpPr>
          <p:cNvPr id="319" name=""/>
          <p:cNvSpPr/>
          <p:nvPr/>
        </p:nvSpPr>
        <p:spPr>
          <a:xfrm>
            <a:off x="180000" y="4313520"/>
            <a:ext cx="8465040" cy="16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permute les positions des mots, comme dans XLNet pour l’attention.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masque certains mots, comme dans BERT.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 modèle doit prédire les mots masqués en tenant compte de l’ordre appris via la permutation.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8690760" y="6414480"/>
            <a:ext cx="6616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877AA00-A190-46B6-A634-E5B8AEDF361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6B228D-310D-4AC8-8307-6BA7FEB4002E}" type="slidenum">
              <a:t>58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"/>
          <p:cNvSpPr/>
          <p:nvPr/>
        </p:nvSpPr>
        <p:spPr>
          <a:xfrm>
            <a:off x="720000" y="4569840"/>
            <a:ext cx="3052440" cy="11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 :</a:t>
            </a:r>
            <a:br>
              <a:rPr sz="1800"/>
            </a:b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Code très simpliste, on fait tout avec des packages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80000" y="4569840"/>
            <a:ext cx="3052440" cy="136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 à faire manuellement car mpnet → Coupe les phrases à 384 mots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180000" y="720000"/>
            <a:ext cx="19724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Comparaison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360000" y="1620000"/>
            <a:ext cx="2692440" cy="136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breast cancer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0.20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0.44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5040000" y="1620000"/>
            <a:ext cx="2692440" cy="136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lung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0.08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0.38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720000" y="2880000"/>
            <a:ext cx="6832440" cy="11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Score très proche et pas vraiment descriptif (bon ou mauvais) : Améliorable sur plusieurs aspects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 : Score un peu plus marqué + On voit les résultats concret : peu améliorables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"/>
          <p:cNvSpPr/>
          <p:nvPr/>
        </p:nvSpPr>
        <p:spPr>
          <a:xfrm>
            <a:off x="8690760" y="6414480"/>
            <a:ext cx="6616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71FBEA1-7A54-40FF-89FE-F9EA36A93B8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BAFE94-B7B9-4642-ABBF-77F635EB866F}" type="slidenum">
              <a:t>59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6840" cy="34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Les fichiers TXTs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"/>
          <p:cNvSpPr/>
          <p:nvPr/>
        </p:nvSpPr>
        <p:spPr>
          <a:xfrm>
            <a:off x="360000" y="1080000"/>
            <a:ext cx="35884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Séparation en Français et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"/>
          <p:cNvSpPr/>
          <p:nvPr/>
        </p:nvSpPr>
        <p:spPr>
          <a:xfrm>
            <a:off x="4680000" y="1080000"/>
            <a:ext cx="35884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 uniquement sur les textes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"/>
          <p:cNvSpPr/>
          <p:nvPr/>
        </p:nvSpPr>
        <p:spPr>
          <a:xfrm>
            <a:off x="380880" y="2257920"/>
            <a:ext cx="8427600" cy="187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Détection de la langue grâce à un package : langdetect 1.0.9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prend une partie du texte au milieu du documents pour ne pas fausser les résultats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detect_langs(text[5000:20000])[0]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Vérification manuelle des résultats : 100 % de réussite sur 41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360000" y="4500000"/>
            <a:ext cx="7908480" cy="10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Sortie brouillons du texte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Saut de lignes aléatoires, un mot par lignes, récupération des tableaux, etc.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"/>
          <p:cNvSpPr/>
          <p:nvPr/>
        </p:nvSpPr>
        <p:spPr>
          <a:xfrm>
            <a:off x="8820360" y="6431040"/>
            <a:ext cx="36972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AABAC6F-3F5F-472C-8394-FED80894FBB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13E1C6-A2C3-4DE8-861E-B64DBED89EAF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"/>
          <p:cNvSpPr/>
          <p:nvPr/>
        </p:nvSpPr>
        <p:spPr>
          <a:xfrm>
            <a:off x="1260000" y="1980000"/>
            <a:ext cx="6468840" cy="348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6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16/05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8474760" y="6432480"/>
            <a:ext cx="6616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07A7414-F533-4470-9511-EB03101DC34D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C4DA1E-2BDB-4148-8C42-D58689632841}" type="slidenum">
              <a:t>60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"/>
          <p:cNvSpPr/>
          <p:nvPr/>
        </p:nvSpPr>
        <p:spPr>
          <a:xfrm>
            <a:off x="8691120" y="6432840"/>
            <a:ext cx="6616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31F28B6-9BDA-41C4-8904-FCF0705271AB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"/>
          <p:cNvSpPr/>
          <p:nvPr/>
        </p:nvSpPr>
        <p:spPr>
          <a:xfrm>
            <a:off x="180000" y="720000"/>
            <a:ext cx="179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Transformation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271440" y="2594160"/>
            <a:ext cx="4852440" cy="74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Amélioration du frontend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Affichage sur 2 colonnes avec titres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"/>
          <p:cNvSpPr/>
          <p:nvPr/>
        </p:nvSpPr>
        <p:spPr>
          <a:xfrm>
            <a:off x="5400000" y="1260000"/>
            <a:ext cx="269280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Preprocessed Requête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=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"/>
          <p:cNvSpPr/>
          <p:nvPr/>
        </p:nvSpPr>
        <p:spPr>
          <a:xfrm>
            <a:off x="5544000" y="2160000"/>
            <a:ext cx="3592800" cy="71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Score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Passage à une échelle sur 100 %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266760" y="1260000"/>
            <a:ext cx="4406040" cy="12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Summary Propre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Retravail sur les sections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Retirer : Clinical Sites,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Sponsor, etc...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"/>
          <p:cNvSpPr/>
          <p:nvPr/>
        </p:nvSpPr>
        <p:spPr>
          <a:xfrm>
            <a:off x="8690760" y="6683760"/>
            <a:ext cx="6616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83C3AE7-1B9B-4A02-B900-71FA145CC27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1"/>
          <a:stretch/>
        </p:blipFill>
        <p:spPr>
          <a:xfrm>
            <a:off x="5901480" y="2799000"/>
            <a:ext cx="3091320" cy="2953800"/>
          </a:xfrm>
          <a:prstGeom prst="rect">
            <a:avLst/>
          </a:prstGeom>
          <a:ln w="0">
            <a:noFill/>
          </a:ln>
        </p:spPr>
      </p:pic>
      <p:pic>
        <p:nvPicPr>
          <p:cNvPr id="338" name="" descr=""/>
          <p:cNvPicPr/>
          <p:nvPr/>
        </p:nvPicPr>
        <p:blipFill>
          <a:blip r:embed="rId2"/>
          <a:stretch/>
        </p:blipFill>
        <p:spPr>
          <a:xfrm>
            <a:off x="25200" y="3285000"/>
            <a:ext cx="5727600" cy="1351800"/>
          </a:xfrm>
          <a:prstGeom prst="rect">
            <a:avLst/>
          </a:prstGeom>
          <a:ln w="0">
            <a:noFill/>
          </a:ln>
        </p:spPr>
      </p:pic>
      <p:sp>
        <p:nvSpPr>
          <p:cNvPr id="339" name=""/>
          <p:cNvSpPr/>
          <p:nvPr/>
        </p:nvSpPr>
        <p:spPr>
          <a:xfrm>
            <a:off x="222840" y="5040000"/>
            <a:ext cx="4852440" cy="74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Réécriture des fonctions dense/sparse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Chargement des JSON proprement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60F32D-55A8-417A-B667-0EAC84732EDB}" type="slidenum">
              <a:t>61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"/>
          <p:cNvSpPr/>
          <p:nvPr/>
        </p:nvSpPr>
        <p:spPr>
          <a:xfrm>
            <a:off x="8691120" y="6432840"/>
            <a:ext cx="6616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0CC509E-551A-493B-A8C0-9F4125103D3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180000" y="720000"/>
            <a:ext cx="3412800" cy="71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Mise au propre des codes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Commentaires + Arborescence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2" name="" descr=""/>
          <p:cNvPicPr/>
          <p:nvPr/>
        </p:nvPicPr>
        <p:blipFill>
          <a:blip r:embed="rId1"/>
          <a:stretch/>
        </p:blipFill>
        <p:spPr>
          <a:xfrm>
            <a:off x="298440" y="1332000"/>
            <a:ext cx="8550360" cy="4739760"/>
          </a:xfrm>
          <a:prstGeom prst="rect">
            <a:avLst/>
          </a:prstGeom>
          <a:ln w="0">
            <a:noFill/>
          </a:ln>
        </p:spPr>
      </p:pic>
      <p:sp>
        <p:nvSpPr>
          <p:cNvPr id="343" name=""/>
          <p:cNvSpPr/>
          <p:nvPr/>
        </p:nvSpPr>
        <p:spPr>
          <a:xfrm>
            <a:off x="5544000" y="729720"/>
            <a:ext cx="3592800" cy="59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potentielle des Vectorizer.py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F1AEEA-705C-4CD8-9DF0-4A7DD693C4E7}" type="slidenum">
              <a:t>62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"/>
          <p:cNvSpPr/>
          <p:nvPr/>
        </p:nvSpPr>
        <p:spPr>
          <a:xfrm>
            <a:off x="8691120" y="6432840"/>
            <a:ext cx="6616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9A7E969-5199-45E2-B014-D577DBE9F50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180000" y="720000"/>
            <a:ext cx="323280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 de l’embedding dense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"/>
          <p:cNvSpPr/>
          <p:nvPr/>
        </p:nvSpPr>
        <p:spPr>
          <a:xfrm>
            <a:off x="180000" y="1368000"/>
            <a:ext cx="863280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entre requête et chaque section : On prend le max pour top_k étude (10)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>
            <a:off x="161280" y="1899360"/>
            <a:ext cx="3071520" cy="43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affiche le score trouvé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" name="" descr=""/>
          <p:cNvPicPr/>
          <p:nvPr/>
        </p:nvPicPr>
        <p:blipFill>
          <a:blip r:embed="rId1"/>
          <a:stretch/>
        </p:blipFill>
        <p:spPr>
          <a:xfrm>
            <a:off x="180000" y="2340000"/>
            <a:ext cx="5761080" cy="464760"/>
          </a:xfrm>
          <a:prstGeom prst="rect">
            <a:avLst/>
          </a:prstGeom>
          <a:ln w="0">
            <a:noFill/>
          </a:ln>
        </p:spPr>
      </p:pic>
      <p:sp>
        <p:nvSpPr>
          <p:cNvPr id="349" name=""/>
          <p:cNvSpPr/>
          <p:nvPr/>
        </p:nvSpPr>
        <p:spPr>
          <a:xfrm>
            <a:off x="360000" y="3060000"/>
            <a:ext cx="8452800" cy="71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: les résultats retournés par la recherche dense ne semblent pas  toujours pertinents, des phrases peu similaires à la requête apparaissent.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360000" y="3780000"/>
            <a:ext cx="611280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Travailler le chunking des sections (trop grande = coupée)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"/>
          <p:cNvSpPr/>
          <p:nvPr/>
        </p:nvSpPr>
        <p:spPr>
          <a:xfrm>
            <a:off x="360000" y="4356000"/>
            <a:ext cx="8452800" cy="67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Actuellement : Découpage par section et redécoupage si phrase trop grandes (&gt;384 tokens)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18B7C7-5B70-48CE-AADE-72A27B150E13}" type="slidenum">
              <a:t>63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"/>
          <p:cNvSpPr/>
          <p:nvPr/>
        </p:nvSpPr>
        <p:spPr>
          <a:xfrm>
            <a:off x="8691120" y="6432840"/>
            <a:ext cx="6616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5A48C7F-D790-4B08-8494-EAD040C8A11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180000" y="720000"/>
            <a:ext cx="107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360000" y="1260000"/>
            <a:ext cx="2332800" cy="59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Sections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Utilisé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"/>
          <p:cNvSpPr/>
          <p:nvPr/>
        </p:nvSpPr>
        <p:spPr>
          <a:xfrm>
            <a:off x="360000" y="2165760"/>
            <a:ext cx="2872800" cy="85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Fusion de toutes les sections : Découpage par max_tokens (384)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"/>
          <p:cNvSpPr/>
          <p:nvPr/>
        </p:nvSpPr>
        <p:spPr>
          <a:xfrm>
            <a:off x="324000" y="3669840"/>
            <a:ext cx="2872800" cy="110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3. Fusion de toutes les sections : Découpage par max_tokens (384) et sémantique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324000" y="4998600"/>
            <a:ext cx="3484800" cy="110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→ 4. Regroupement des sections trop petits + Chunk les trop grands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Garde les titres en metadata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"/>
          <p:cNvSpPr/>
          <p:nvPr/>
        </p:nvSpPr>
        <p:spPr>
          <a:xfrm>
            <a:off x="2700000" y="1440000"/>
            <a:ext cx="198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9" name=""/>
          <p:cNvSpPr/>
          <p:nvPr/>
        </p:nvSpPr>
        <p:spPr>
          <a:xfrm>
            <a:off x="4860000" y="1022760"/>
            <a:ext cx="3412800" cy="85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Parfois trop grand ou trop petit, on perd de l’infos, ça crée de fausses similarités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"/>
          <p:cNvSpPr/>
          <p:nvPr/>
        </p:nvSpPr>
        <p:spPr>
          <a:xfrm>
            <a:off x="3240000" y="2628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1" name=""/>
          <p:cNvSpPr/>
          <p:nvPr/>
        </p:nvSpPr>
        <p:spPr>
          <a:xfrm>
            <a:off x="5220000" y="2160000"/>
            <a:ext cx="3052800" cy="110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Perte des informations, phrases découpés aléatoirement. Les phrases perdent leur sens.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"/>
          <p:cNvSpPr/>
          <p:nvPr/>
        </p:nvSpPr>
        <p:spPr>
          <a:xfrm>
            <a:off x="3708000" y="5508000"/>
            <a:ext cx="144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3" name=""/>
          <p:cNvSpPr/>
          <p:nvPr/>
        </p:nvSpPr>
        <p:spPr>
          <a:xfrm>
            <a:off x="3240000" y="4140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4" name=""/>
          <p:cNvSpPr/>
          <p:nvPr/>
        </p:nvSpPr>
        <p:spPr>
          <a:xfrm>
            <a:off x="5220000" y="3565800"/>
            <a:ext cx="3052800" cy="110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Plutôt bien,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Phrases assez longues,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ça risque d’être compliqué de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5220000" y="5040000"/>
            <a:ext cx="3412800" cy="85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Meilleure version que la 1, on garde le système de titre pour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7ECC0F-8630-458F-B736-2D0F488D8599}" type="slidenum">
              <a:t>64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"/>
          <p:cNvSpPr/>
          <p:nvPr/>
        </p:nvSpPr>
        <p:spPr>
          <a:xfrm>
            <a:off x="1260000" y="1980000"/>
            <a:ext cx="6468840" cy="348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7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23/05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"/>
          <p:cNvSpPr/>
          <p:nvPr/>
        </p:nvSpPr>
        <p:spPr>
          <a:xfrm>
            <a:off x="8654760" y="643248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327D62E-1AF2-4722-8B51-744F395F837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ECEBCE-12E4-4A2A-BD25-B6B35D192829}" type="slidenum">
              <a:t>65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"/>
          <p:cNvSpPr/>
          <p:nvPr/>
        </p:nvSpPr>
        <p:spPr>
          <a:xfrm>
            <a:off x="360000" y="900000"/>
            <a:ext cx="269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TF_IDF_SearchEngine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"/>
          <p:cNvSpPr/>
          <p:nvPr/>
        </p:nvSpPr>
        <p:spPr>
          <a:xfrm>
            <a:off x="720000" y="1620000"/>
            <a:ext cx="77331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 enlevé toute la partie dense embedding pour ne garder que le sparse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180000" y="2160000"/>
            <a:ext cx="4313160" cy="16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 légère amélioration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Afficher top 3 mots de chaque étude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Téléchargement des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Changement du 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- 20 premiers documents (avant 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Ajout de certains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"/>
          <p:cNvSpPr/>
          <p:nvPr/>
        </p:nvSpPr>
        <p:spPr>
          <a:xfrm>
            <a:off x="2340000" y="396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2" name=""/>
          <p:cNvSpPr/>
          <p:nvPr/>
        </p:nvSpPr>
        <p:spPr>
          <a:xfrm flipH="1">
            <a:off x="4140000" y="2160000"/>
            <a:ext cx="1620000" cy="23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3" name=""/>
          <p:cNvSpPr/>
          <p:nvPr/>
        </p:nvSpPr>
        <p:spPr>
          <a:xfrm>
            <a:off x="1260000" y="4680000"/>
            <a:ext cx="4673160" cy="59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Présentation propre du moteur de recherche à Clotilde Chaix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8618760" y="641520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10CA495-DC4D-4866-B9B9-82864833A6C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E97744-5C57-4BB1-93AE-ED3C3F66A0B3}" type="slidenum">
              <a:t>66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"/>
          <p:cNvSpPr/>
          <p:nvPr/>
        </p:nvSpPr>
        <p:spPr>
          <a:xfrm>
            <a:off x="0" y="720000"/>
            <a:ext cx="521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d’améliorations envisagé par importance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>
            <a:off x="180000" y="1800000"/>
            <a:ext cx="467316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...-… : garder les mots entre -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d’un système OR et AND (déjà)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Augmenter taille de la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Possibilité de choisir Section dans la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incomplet avec * (ABSTR*)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Ajouter Nom de l’étude dans la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Lister proprement le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Bug (Crohn) (Lemming)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"/>
          <p:cNvSpPr/>
          <p:nvPr/>
        </p:nvSpPr>
        <p:spPr>
          <a:xfrm>
            <a:off x="180000" y="1440000"/>
            <a:ext cx="359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Importance 1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"/>
          <p:cNvSpPr/>
          <p:nvPr/>
        </p:nvSpPr>
        <p:spPr>
          <a:xfrm>
            <a:off x="4680000" y="1440000"/>
            <a:ext cx="359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Importance 2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"/>
          <p:cNvSpPr/>
          <p:nvPr/>
        </p:nvSpPr>
        <p:spPr>
          <a:xfrm>
            <a:off x="4680000" y="1821960"/>
            <a:ext cx="4457160" cy="21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Faute de frappe + Synonyme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Système de recherche sur les chiffres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Synthèse Graphique après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Règles code python propre (Testing, Linting,…)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2880000" y="4500000"/>
            <a:ext cx="215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Optionnel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"/>
          <p:cNvSpPr/>
          <p:nvPr/>
        </p:nvSpPr>
        <p:spPr>
          <a:xfrm>
            <a:off x="2340000" y="4860000"/>
            <a:ext cx="3233160" cy="110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Traduction envisagée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des noms de molécules (lemming)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"/>
          <p:cNvSpPr/>
          <p:nvPr/>
        </p:nvSpPr>
        <p:spPr>
          <a:xfrm>
            <a:off x="8726760" y="636120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9888C12-7DB4-4F8D-8929-B0430B1111B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95155F-FDAC-4B57-B55D-E180AA2107AE}" type="slidenum">
              <a:t>67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"/>
          <p:cNvSpPr/>
          <p:nvPr/>
        </p:nvSpPr>
        <p:spPr>
          <a:xfrm>
            <a:off x="180000" y="720000"/>
            <a:ext cx="233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2907000" y="618480"/>
            <a:ext cx="5906160" cy="5494680"/>
          </a:xfrm>
          <a:prstGeom prst="rect">
            <a:avLst/>
          </a:prstGeom>
          <a:ln w="0">
            <a:noFill/>
          </a:ln>
        </p:spPr>
      </p:pic>
      <p:sp>
        <p:nvSpPr>
          <p:cNvPr id="385" name=""/>
          <p:cNvSpPr/>
          <p:nvPr/>
        </p:nvSpPr>
        <p:spPr>
          <a:xfrm>
            <a:off x="72000" y="1260000"/>
            <a:ext cx="2693160" cy="469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Liste 95 % du TFIDF + Mots Bannis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-informed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-inclusion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-period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-risk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-participation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-year / month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-primary / secondary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-consent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-phase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+digit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-Patient(s)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-study(ies)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-trial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-clinical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"/>
          <p:cNvSpPr/>
          <p:nvPr/>
        </p:nvSpPr>
        <p:spPr>
          <a:xfrm>
            <a:off x="8690760" y="641376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211DD48-245B-481D-8BD6-0C64060DB17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2AC870-D771-49E7-84C9-DA840AF563A0}" type="slidenum">
              <a:t>68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"/>
          <p:cNvSpPr/>
          <p:nvPr/>
        </p:nvSpPr>
        <p:spPr>
          <a:xfrm>
            <a:off x="180000" y="720000"/>
            <a:ext cx="287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Augmentation Taille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"/>
          <p:cNvSpPr/>
          <p:nvPr/>
        </p:nvSpPr>
        <p:spPr>
          <a:xfrm>
            <a:off x="180000" y="1260000"/>
            <a:ext cx="5213160" cy="14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pdf à grandir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37 PDF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-Majorité déjà présente dans les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-Certains FR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-Reste 7 (dont 1 qui ne marche pas pour l’instant)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180000" y="2880000"/>
            <a:ext cx="197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incomplet : *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0" name="" descr=""/>
          <p:cNvPicPr/>
          <p:nvPr/>
        </p:nvPicPr>
        <p:blipFill>
          <a:blip r:embed="rId1"/>
          <a:stretch/>
        </p:blipFill>
        <p:spPr>
          <a:xfrm>
            <a:off x="180000" y="3240000"/>
            <a:ext cx="6618600" cy="574200"/>
          </a:xfrm>
          <a:prstGeom prst="rect">
            <a:avLst/>
          </a:prstGeom>
          <a:ln w="0">
            <a:noFill/>
          </a:ln>
        </p:spPr>
      </p:pic>
      <p:sp>
        <p:nvSpPr>
          <p:cNvPr id="391" name=""/>
          <p:cNvSpPr/>
          <p:nvPr/>
        </p:nvSpPr>
        <p:spPr>
          <a:xfrm>
            <a:off x="1440000" y="4116600"/>
            <a:ext cx="125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Lemming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"/>
          <p:cNvSpPr/>
          <p:nvPr/>
        </p:nvSpPr>
        <p:spPr>
          <a:xfrm>
            <a:off x="431280" y="4513320"/>
            <a:ext cx="22618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WordNetLemmatizer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2"/>
          <a:stretch/>
        </p:blipFill>
        <p:spPr>
          <a:xfrm>
            <a:off x="2700000" y="4062960"/>
            <a:ext cx="3475440" cy="2050200"/>
          </a:xfrm>
          <a:prstGeom prst="rect">
            <a:avLst/>
          </a:prstGeom>
          <a:ln w="0">
            <a:noFill/>
          </a:ln>
        </p:spPr>
      </p:pic>
      <p:sp>
        <p:nvSpPr>
          <p:cNvPr id="394" name=""/>
          <p:cNvSpPr/>
          <p:nvPr/>
        </p:nvSpPr>
        <p:spPr>
          <a:xfrm>
            <a:off x="8726760" y="637776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3523CAA-A6C0-4F31-952A-54ED1894177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"/>
          <p:cNvSpPr/>
          <p:nvPr/>
        </p:nvSpPr>
        <p:spPr>
          <a:xfrm>
            <a:off x="6840000" y="612000"/>
            <a:ext cx="2477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Choisir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"/>
          <p:cNvSpPr/>
          <p:nvPr/>
        </p:nvSpPr>
        <p:spPr>
          <a:xfrm>
            <a:off x="5760000" y="972000"/>
            <a:ext cx="9291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"/>
          <p:cNvSpPr/>
          <p:nvPr/>
        </p:nvSpPr>
        <p:spPr>
          <a:xfrm>
            <a:off x="5400000" y="1980000"/>
            <a:ext cx="3593160" cy="41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Faire CheckBox par Titre_Section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5760000" y="1260000"/>
            <a:ext cx="3593160" cy="59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OBJECTIVES :{sections},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 : {sections},...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4FDBB0-04C6-4EC4-8B59-80A6C8324CD7}" type="slidenum">
              <a:t>69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6840" cy="34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chemeClr val="lt1"/>
                </a:solidFill>
                <a:latin typeface="Arial"/>
                <a:ea typeface="Verdana"/>
              </a:rPr>
              <a:t>Répartition des documents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Espace réservé du contenu 2"/>
          <p:cNvSpPr/>
          <p:nvPr/>
        </p:nvSpPr>
        <p:spPr>
          <a:xfrm>
            <a:off x="611640" y="1412640"/>
            <a:ext cx="7836840" cy="43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0" y="1412640"/>
            <a:ext cx="4880880" cy="379584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4839480" y="1260000"/>
            <a:ext cx="4149000" cy="4101120"/>
          </a:xfrm>
          <a:prstGeom prst="rect">
            <a:avLst/>
          </a:prstGeom>
          <a:ln w="0">
            <a:noFill/>
          </a:ln>
        </p:spPr>
      </p:pic>
      <p:sp>
        <p:nvSpPr>
          <p:cNvPr id="95" name=""/>
          <p:cNvSpPr/>
          <p:nvPr/>
        </p:nvSpPr>
        <p:spPr>
          <a:xfrm>
            <a:off x="8820360" y="6431040"/>
            <a:ext cx="36972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25D5D2B-92EA-449F-BEB9-AD844C2A69E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"/>
          <p:cNvSpPr/>
          <p:nvPr/>
        </p:nvSpPr>
        <p:spPr>
          <a:xfrm>
            <a:off x="1260000" y="1980000"/>
            <a:ext cx="6468840" cy="348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8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"/>
          <p:cNvSpPr/>
          <p:nvPr/>
        </p:nvSpPr>
        <p:spPr>
          <a:xfrm>
            <a:off x="8654760" y="643248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3A54F08-5F6E-42EE-A6E0-AA4661AF3DE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41AC65-B173-4AF5-8CE4-94C99945382D}" type="slidenum">
              <a:t>70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"/>
          <p:cNvSpPr/>
          <p:nvPr/>
        </p:nvSpPr>
        <p:spPr>
          <a:xfrm>
            <a:off x="180000" y="720000"/>
            <a:ext cx="215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Refonte du moteur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360000" y="1440000"/>
            <a:ext cx="2873520" cy="7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Partie 1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Augmentation de la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"/>
          <p:cNvSpPr/>
          <p:nvPr/>
        </p:nvSpPr>
        <p:spPr>
          <a:xfrm>
            <a:off x="2160000" y="2340000"/>
            <a:ext cx="4313520" cy="59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 repris le plus de pdf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"/>
          <p:cNvSpPr/>
          <p:nvPr/>
        </p:nvSpPr>
        <p:spPr>
          <a:xfrm>
            <a:off x="1080000" y="3348000"/>
            <a:ext cx="1433520" cy="7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11 du code d’extraction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3600000" y="3357720"/>
            <a:ext cx="2153520" cy="59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22 des DOCX de l’ancienne version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"/>
          <p:cNvSpPr/>
          <p:nvPr/>
        </p:nvSpPr>
        <p:spPr>
          <a:xfrm>
            <a:off x="6840000" y="3348000"/>
            <a:ext cx="1613520" cy="7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15 choisi manuellement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"/>
          <p:cNvSpPr/>
          <p:nvPr/>
        </p:nvSpPr>
        <p:spPr>
          <a:xfrm>
            <a:off x="6300000" y="3420000"/>
            <a:ext cx="35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"/>
          <p:cNvSpPr/>
          <p:nvPr/>
        </p:nvSpPr>
        <p:spPr>
          <a:xfrm>
            <a:off x="2880000" y="3420000"/>
            <a:ext cx="35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"/>
          <p:cNvSpPr/>
          <p:nvPr/>
        </p:nvSpPr>
        <p:spPr>
          <a:xfrm>
            <a:off x="1980000" y="4860000"/>
            <a:ext cx="4673520" cy="7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48 PDF envisagés – 7 sans valeur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41 PDF pour la nouvelle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"/>
          <p:cNvSpPr/>
          <p:nvPr/>
        </p:nvSpPr>
        <p:spPr>
          <a:xfrm>
            <a:off x="8748000" y="643392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FD9B633-7E6A-42FC-AAC4-08AFC669B39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27E2CE-9B74-4DB1-92D9-D52D1EA9A2FD}" type="slidenum">
              <a:t>71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"/>
          <p:cNvSpPr/>
          <p:nvPr/>
        </p:nvSpPr>
        <p:spPr>
          <a:xfrm>
            <a:off x="180000" y="720000"/>
            <a:ext cx="413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Extraction des tableaux de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"/>
          <p:cNvSpPr/>
          <p:nvPr/>
        </p:nvSpPr>
        <p:spPr>
          <a:xfrm>
            <a:off x="158760" y="1148040"/>
            <a:ext cx="4313520" cy="16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cherche un tableau avec ‘title’ et une largeur de 2 (colonnes)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On arrête quand on tombe sur ‘titre’ ou si il n’y a pas plus de tableau après le premier.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"/>
          <p:cNvSpPr/>
          <p:nvPr/>
        </p:nvSpPr>
        <p:spPr>
          <a:xfrm>
            <a:off x="4896000" y="1080000"/>
            <a:ext cx="3773520" cy="19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enregistre le tableau dans un csv + léger traitement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 ligne vide = Suppression,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 Colonne vide = suppression si valeur vide sinon, on rajoute à la ligne du haut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"/>
          <p:cNvSpPr/>
          <p:nvPr/>
        </p:nvSpPr>
        <p:spPr>
          <a:xfrm>
            <a:off x="171360" y="3318480"/>
            <a:ext cx="4313520" cy="14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le csv propre dans un JSON avec clé : Nom de l’étude puis dictionnaire de clé/valeur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 + contenu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5" name="" descr=""/>
          <p:cNvPicPr/>
          <p:nvPr/>
        </p:nvPicPr>
        <p:blipFill>
          <a:blip r:embed="rId1"/>
          <a:stretch/>
        </p:blipFill>
        <p:spPr>
          <a:xfrm>
            <a:off x="4680000" y="2991240"/>
            <a:ext cx="3593520" cy="2971800"/>
          </a:xfrm>
          <a:prstGeom prst="rect">
            <a:avLst/>
          </a:prstGeom>
          <a:ln w="0">
            <a:noFill/>
          </a:ln>
        </p:spPr>
      </p:pic>
      <p:sp>
        <p:nvSpPr>
          <p:cNvPr id="416" name=""/>
          <p:cNvSpPr/>
          <p:nvPr/>
        </p:nvSpPr>
        <p:spPr>
          <a:xfrm>
            <a:off x="8726760" y="639540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13D2AEA-9FEF-4B2D-8613-82E28201370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BEC5FB-203C-41ED-916E-AC41D5177F58}" type="slidenum">
              <a:t>72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"/>
          <p:cNvSpPr/>
          <p:nvPr/>
        </p:nvSpPr>
        <p:spPr>
          <a:xfrm>
            <a:off x="180000" y="720000"/>
            <a:ext cx="323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Catégorisation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8" name="" descr=""/>
          <p:cNvPicPr/>
          <p:nvPr/>
        </p:nvPicPr>
        <p:blipFill>
          <a:blip r:embed="rId1"/>
          <a:stretch/>
        </p:blipFill>
        <p:spPr>
          <a:xfrm>
            <a:off x="360000" y="1260000"/>
            <a:ext cx="8078400" cy="2324880"/>
          </a:xfrm>
          <a:prstGeom prst="rect">
            <a:avLst/>
          </a:prstGeom>
          <a:ln w="0">
            <a:noFill/>
          </a:ln>
        </p:spPr>
      </p:pic>
      <p:sp>
        <p:nvSpPr>
          <p:cNvPr id="419" name=""/>
          <p:cNvSpPr/>
          <p:nvPr/>
        </p:nvSpPr>
        <p:spPr>
          <a:xfrm>
            <a:off x="360000" y="3780000"/>
            <a:ext cx="737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Quand un mot clé apparaît, on le place dans le groupe approprié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0" name="" descr=""/>
          <p:cNvPicPr/>
          <p:nvPr/>
        </p:nvPicPr>
        <p:blipFill>
          <a:blip r:embed="rId2"/>
          <a:srcRect l="0" t="0" r="0" b="47846"/>
          <a:stretch/>
        </p:blipFill>
        <p:spPr>
          <a:xfrm>
            <a:off x="360000" y="4140000"/>
            <a:ext cx="2294280" cy="1793160"/>
          </a:xfrm>
          <a:prstGeom prst="rect">
            <a:avLst/>
          </a:prstGeom>
          <a:ln w="0">
            <a:noFill/>
          </a:ln>
        </p:spPr>
      </p:pic>
      <p:pic>
        <p:nvPicPr>
          <p:cNvPr id="421" name="" descr=""/>
          <p:cNvPicPr/>
          <p:nvPr/>
        </p:nvPicPr>
        <p:blipFill>
          <a:blip r:embed="rId3"/>
          <a:srcRect l="0" t="54198" r="0" b="0"/>
          <a:stretch/>
        </p:blipFill>
        <p:spPr>
          <a:xfrm>
            <a:off x="2739240" y="4359600"/>
            <a:ext cx="2294280" cy="1573920"/>
          </a:xfrm>
          <a:prstGeom prst="rect">
            <a:avLst/>
          </a:prstGeom>
          <a:ln w="0">
            <a:noFill/>
          </a:ln>
        </p:spPr>
      </p:pic>
      <p:sp>
        <p:nvSpPr>
          <p:cNvPr id="422" name=""/>
          <p:cNvSpPr/>
          <p:nvPr/>
        </p:nvSpPr>
        <p:spPr>
          <a:xfrm>
            <a:off x="5220000" y="5580000"/>
            <a:ext cx="179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Reste à trier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"/>
          <p:cNvSpPr/>
          <p:nvPr/>
        </p:nvSpPr>
        <p:spPr>
          <a:xfrm>
            <a:off x="8726760" y="632340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6FFE6DD-A6ED-4AE8-8776-DA8C173E3E1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3F58A5-199E-40C7-8048-13EAD4DCA236}" type="slidenum">
              <a:t>73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"/>
          <p:cNvSpPr/>
          <p:nvPr/>
        </p:nvSpPr>
        <p:spPr>
          <a:xfrm>
            <a:off x="180000" y="720000"/>
            <a:ext cx="215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"/>
          <p:cNvSpPr/>
          <p:nvPr/>
        </p:nvSpPr>
        <p:spPr>
          <a:xfrm>
            <a:off x="360000" y="1800000"/>
            <a:ext cx="341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Lower + Unicode +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"/>
          <p:cNvSpPr/>
          <p:nvPr/>
        </p:nvSpPr>
        <p:spPr>
          <a:xfrm>
            <a:off x="360000" y="2520000"/>
            <a:ext cx="341352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 Words avec nltk.corpus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"/>
          <p:cNvSpPr/>
          <p:nvPr/>
        </p:nvSpPr>
        <p:spPr>
          <a:xfrm>
            <a:off x="360000" y="3240000"/>
            <a:ext cx="341352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 avec ma liste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"/>
          <p:cNvSpPr/>
          <p:nvPr/>
        </p:nvSpPr>
        <p:spPr>
          <a:xfrm>
            <a:off x="360000" y="3973680"/>
            <a:ext cx="341352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Date : durée D10, W5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"/>
          <p:cNvSpPr/>
          <p:nvPr/>
        </p:nvSpPr>
        <p:spPr>
          <a:xfrm>
            <a:off x="4140000" y="2797920"/>
            <a:ext cx="4673520" cy="213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Stemming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Rapide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Précis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règle-mécanique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Dictionnaire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Erreur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d’erreur mais limité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Cas particulier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Gère au cas par cas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pos : v, n, a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0" name="" descr=""/>
          <p:cNvPicPr/>
          <p:nvPr/>
        </p:nvPicPr>
        <p:blipFill>
          <a:blip r:embed="rId1"/>
          <a:stretch/>
        </p:blipFill>
        <p:spPr>
          <a:xfrm>
            <a:off x="2865960" y="1260000"/>
            <a:ext cx="6127560" cy="343440"/>
          </a:xfrm>
          <a:prstGeom prst="rect">
            <a:avLst/>
          </a:prstGeom>
          <a:ln w="0">
            <a:noFill/>
          </a:ln>
        </p:spPr>
      </p:pic>
      <p:sp>
        <p:nvSpPr>
          <p:cNvPr id="431" name=""/>
          <p:cNvSpPr/>
          <p:nvPr/>
        </p:nvSpPr>
        <p:spPr>
          <a:xfrm>
            <a:off x="8726760" y="632340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77F9214-E8F0-4A01-BAE5-5CEC9709EF6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3CB352-6A50-4BB1-AD07-40EC9AD65565}" type="slidenum">
              <a:t>74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"/>
          <p:cNvSpPr/>
          <p:nvPr/>
        </p:nvSpPr>
        <p:spPr>
          <a:xfrm>
            <a:off x="1260000" y="1980000"/>
            <a:ext cx="6468840" cy="348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9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06/06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"/>
          <p:cNvSpPr/>
          <p:nvPr/>
        </p:nvSpPr>
        <p:spPr>
          <a:xfrm>
            <a:off x="8654760" y="643248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EBCBBC2-3B27-40BE-9B2A-0D8CA8AD3AC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CE10C3-17ED-4735-A5A6-61C3C38705CF}" type="slidenum">
              <a:t>75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"/>
          <p:cNvSpPr/>
          <p:nvPr/>
        </p:nvSpPr>
        <p:spPr>
          <a:xfrm>
            <a:off x="0" y="648000"/>
            <a:ext cx="215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d’étude csv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"/>
          <p:cNvSpPr/>
          <p:nvPr/>
        </p:nvSpPr>
        <p:spPr>
          <a:xfrm>
            <a:off x="180000" y="2772000"/>
            <a:ext cx="4313880" cy="59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Arrange les titres d’Etudes pour coller aux abbréviations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6" name="" descr=""/>
          <p:cNvPicPr/>
          <p:nvPr/>
        </p:nvPicPr>
        <p:blipFill>
          <a:blip r:embed="rId1"/>
          <a:stretch/>
        </p:blipFill>
        <p:spPr>
          <a:xfrm>
            <a:off x="141480" y="4662360"/>
            <a:ext cx="2660400" cy="191520"/>
          </a:xfrm>
          <a:prstGeom prst="rect">
            <a:avLst/>
          </a:prstGeom>
          <a:ln w="0">
            <a:noFill/>
          </a:ln>
        </p:spPr>
      </p:pic>
      <p:pic>
        <p:nvPicPr>
          <p:cNvPr id="437" name="" descr=""/>
          <p:cNvPicPr/>
          <p:nvPr/>
        </p:nvPicPr>
        <p:blipFill>
          <a:blip r:embed="rId2"/>
          <a:stretch/>
        </p:blipFill>
        <p:spPr>
          <a:xfrm>
            <a:off x="3240000" y="4662360"/>
            <a:ext cx="542160" cy="191520"/>
          </a:xfrm>
          <a:prstGeom prst="rect">
            <a:avLst/>
          </a:prstGeom>
          <a:ln w="0">
            <a:noFill/>
          </a:ln>
        </p:spPr>
      </p:pic>
      <p:pic>
        <p:nvPicPr>
          <p:cNvPr id="438" name="" descr=""/>
          <p:cNvPicPr/>
          <p:nvPr/>
        </p:nvPicPr>
        <p:blipFill>
          <a:blip r:embed="rId3"/>
          <a:stretch/>
        </p:blipFill>
        <p:spPr>
          <a:xfrm>
            <a:off x="180000" y="3383640"/>
            <a:ext cx="2394000" cy="1182240"/>
          </a:xfrm>
          <a:prstGeom prst="rect">
            <a:avLst/>
          </a:prstGeom>
          <a:ln w="0">
            <a:noFill/>
          </a:ln>
        </p:spPr>
      </p:pic>
      <p:sp>
        <p:nvSpPr>
          <p:cNvPr id="439" name=""/>
          <p:cNvSpPr/>
          <p:nvPr/>
        </p:nvSpPr>
        <p:spPr>
          <a:xfrm>
            <a:off x="2880000" y="4752000"/>
            <a:ext cx="36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0" name=""/>
          <p:cNvSpPr/>
          <p:nvPr/>
        </p:nvSpPr>
        <p:spPr>
          <a:xfrm>
            <a:off x="72000" y="1224000"/>
            <a:ext cx="546696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les Short Title dans le csv d’origine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1" name="" descr=""/>
          <p:cNvPicPr/>
          <p:nvPr/>
        </p:nvPicPr>
        <p:blipFill>
          <a:blip r:embed="rId4"/>
          <a:stretch/>
        </p:blipFill>
        <p:spPr>
          <a:xfrm>
            <a:off x="108000" y="1563120"/>
            <a:ext cx="5213880" cy="770760"/>
          </a:xfrm>
          <a:prstGeom prst="rect">
            <a:avLst/>
          </a:prstGeom>
          <a:ln w="0">
            <a:noFill/>
          </a:ln>
        </p:spPr>
      </p:pic>
      <p:sp>
        <p:nvSpPr>
          <p:cNvPr id="442" name=""/>
          <p:cNvSpPr/>
          <p:nvPr/>
        </p:nvSpPr>
        <p:spPr>
          <a:xfrm>
            <a:off x="4680000" y="2880000"/>
            <a:ext cx="445788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cherche dans le JSON d’acronymes si on a les noms d’étude, si oui on remplit la colonne Acronymes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3" name="" descr=""/>
          <p:cNvPicPr/>
          <p:nvPr/>
        </p:nvPicPr>
        <p:blipFill>
          <a:blip r:embed="rId5"/>
          <a:stretch/>
        </p:blipFill>
        <p:spPr>
          <a:xfrm>
            <a:off x="5518440" y="722880"/>
            <a:ext cx="3547440" cy="1567440"/>
          </a:xfrm>
          <a:prstGeom prst="rect">
            <a:avLst/>
          </a:prstGeom>
          <a:ln w="0">
            <a:noFill/>
          </a:ln>
        </p:spPr>
      </p:pic>
      <p:pic>
        <p:nvPicPr>
          <p:cNvPr id="444" name="" descr=""/>
          <p:cNvPicPr/>
          <p:nvPr/>
        </p:nvPicPr>
        <p:blipFill>
          <a:blip r:embed="rId6"/>
          <a:stretch/>
        </p:blipFill>
        <p:spPr>
          <a:xfrm>
            <a:off x="4392000" y="3996000"/>
            <a:ext cx="4458960" cy="1784160"/>
          </a:xfrm>
          <a:prstGeom prst="rect">
            <a:avLst/>
          </a:prstGeom>
          <a:ln w="0">
            <a:noFill/>
          </a:ln>
        </p:spPr>
      </p:pic>
      <p:sp>
        <p:nvSpPr>
          <p:cNvPr id="445" name=""/>
          <p:cNvSpPr/>
          <p:nvPr/>
        </p:nvSpPr>
        <p:spPr>
          <a:xfrm>
            <a:off x="8726760" y="628740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98846A3-21A9-45D1-AF25-D206640A3B6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4382AC-4FB1-409C-9E97-95FEED508691}" type="slidenum">
              <a:t>76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"/>
          <p:cNvSpPr/>
          <p:nvPr/>
        </p:nvSpPr>
        <p:spPr>
          <a:xfrm>
            <a:off x="8727480" y="630792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9662AF5-5CAA-4B2B-90C6-471AAD1B16A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"/>
          <p:cNvSpPr/>
          <p:nvPr/>
        </p:nvSpPr>
        <p:spPr>
          <a:xfrm>
            <a:off x="0" y="720000"/>
            <a:ext cx="269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 des abréviations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"/>
          <p:cNvSpPr/>
          <p:nvPr/>
        </p:nvSpPr>
        <p:spPr>
          <a:xfrm>
            <a:off x="180000" y="1440000"/>
            <a:ext cx="39538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lit ligne par ligne le pdf jusqu’à trouver ‘glossary’ ou ‘abbreviation’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"/>
          <p:cNvSpPr/>
          <p:nvPr/>
        </p:nvSpPr>
        <p:spPr>
          <a:xfrm>
            <a:off x="3780000" y="1800000"/>
            <a:ext cx="108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0" name=""/>
          <p:cNvSpPr/>
          <p:nvPr/>
        </p:nvSpPr>
        <p:spPr>
          <a:xfrm>
            <a:off x="5040000" y="1440000"/>
            <a:ext cx="3053880" cy="59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note le numéro de page pour l’extraction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"/>
          <p:cNvSpPr/>
          <p:nvPr/>
        </p:nvSpPr>
        <p:spPr>
          <a:xfrm>
            <a:off x="360000" y="2700000"/>
            <a:ext cx="3413880" cy="136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Après l’extraction, on regarde si les lignes sont conformes à notre forme voulu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ABC : Adsq Bdsq Cdqsd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(ou ‘ ’ \t)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"/>
          <p:cNvSpPr/>
          <p:nvPr/>
        </p:nvSpPr>
        <p:spPr>
          <a:xfrm>
            <a:off x="3600000" y="3240000"/>
            <a:ext cx="16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3" name=""/>
          <p:cNvSpPr/>
          <p:nvPr/>
        </p:nvSpPr>
        <p:spPr>
          <a:xfrm>
            <a:off x="5400000" y="2880000"/>
            <a:ext cx="269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alors l’acronyme et la definition avec du 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4" name="" descr=""/>
          <p:cNvPicPr/>
          <p:nvPr/>
        </p:nvPicPr>
        <p:blipFill>
          <a:blip r:embed="rId1"/>
          <a:stretch/>
        </p:blipFill>
        <p:spPr>
          <a:xfrm>
            <a:off x="72000" y="4290840"/>
            <a:ext cx="4493880" cy="1463040"/>
          </a:xfrm>
          <a:prstGeom prst="rect">
            <a:avLst/>
          </a:prstGeom>
          <a:ln w="0">
            <a:noFill/>
          </a:ln>
        </p:spPr>
      </p:pic>
      <p:pic>
        <p:nvPicPr>
          <p:cNvPr id="455" name="" descr=""/>
          <p:cNvPicPr/>
          <p:nvPr/>
        </p:nvPicPr>
        <p:blipFill>
          <a:blip r:embed="rId2"/>
          <a:stretch/>
        </p:blipFill>
        <p:spPr>
          <a:xfrm>
            <a:off x="5153040" y="4680000"/>
            <a:ext cx="3984840" cy="832320"/>
          </a:xfrm>
          <a:prstGeom prst="rect">
            <a:avLst/>
          </a:prstGeom>
          <a:ln w="0">
            <a:noFill/>
          </a:ln>
        </p:spPr>
      </p:pic>
      <p:sp>
        <p:nvSpPr>
          <p:cNvPr id="456" name=""/>
          <p:cNvSpPr/>
          <p:nvPr/>
        </p:nvSpPr>
        <p:spPr>
          <a:xfrm>
            <a:off x="4680000" y="5040000"/>
            <a:ext cx="36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AE7A99-EDB2-4544-9FBB-B5AACFCA8756}" type="slidenum">
              <a:t>77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"/>
          <p:cNvSpPr/>
          <p:nvPr/>
        </p:nvSpPr>
        <p:spPr>
          <a:xfrm>
            <a:off x="180000" y="720000"/>
            <a:ext cx="341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Dictionnaire extrait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"/>
          <p:cNvSpPr/>
          <p:nvPr/>
        </p:nvSpPr>
        <p:spPr>
          <a:xfrm>
            <a:off x="360000" y="3060000"/>
            <a:ext cx="521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d’avoir des correspondance exacte entre les clés  : on n’y touche pas à part pour lower() et retirer les \n, \t et ‘ ‘ en trop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"/>
          <p:cNvSpPr/>
          <p:nvPr/>
        </p:nvSpPr>
        <p:spPr>
          <a:xfrm>
            <a:off x="360000" y="4500000"/>
            <a:ext cx="5573880" cy="59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Tous ce qu’on ne veut pas est mis dans OTHER{}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"/>
          <p:cNvSpPr/>
          <p:nvPr/>
        </p:nvSpPr>
        <p:spPr>
          <a:xfrm>
            <a:off x="360000" y="1512000"/>
            <a:ext cx="737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Fichier d’entrée : txt avec toutes les sections uniques ligne par ligne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Code 1 : Fichier de sortie : txt avec des catégories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Code 2 : Fichier de sortie : JSON avec appartenance aux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"/>
          <p:cNvSpPr/>
          <p:nvPr/>
        </p:nvSpPr>
        <p:spPr>
          <a:xfrm>
            <a:off x="360000" y="5400000"/>
            <a:ext cx="377388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Questions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"/>
          <p:cNvSpPr/>
          <p:nvPr/>
        </p:nvSpPr>
        <p:spPr>
          <a:xfrm>
            <a:off x="8748000" y="626400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237FAEB-C215-4AF9-A92E-34C5B582913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641625-7F14-4E14-9F1A-24A51CCE11C3}" type="slidenum">
              <a:t>78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"/>
          <p:cNvSpPr/>
          <p:nvPr/>
        </p:nvSpPr>
        <p:spPr>
          <a:xfrm>
            <a:off x="180000" y="720000"/>
            <a:ext cx="179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"/>
          <p:cNvSpPr/>
          <p:nvPr/>
        </p:nvSpPr>
        <p:spPr>
          <a:xfrm>
            <a:off x="180000" y="1377720"/>
            <a:ext cx="3773880" cy="59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Acronyme avec specifié et global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(Suppression si entre parenthèse)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"/>
          <p:cNvSpPr/>
          <p:nvPr/>
        </p:nvSpPr>
        <p:spPr>
          <a:xfrm>
            <a:off x="180000" y="2052000"/>
            <a:ext cx="377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Lemmatisation (reprise du code)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"/>
          <p:cNvSpPr/>
          <p:nvPr/>
        </p:nvSpPr>
        <p:spPr>
          <a:xfrm>
            <a:off x="180000" y="2520000"/>
            <a:ext cx="377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Normalisation unicode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"/>
          <p:cNvSpPr/>
          <p:nvPr/>
        </p:nvSpPr>
        <p:spPr>
          <a:xfrm>
            <a:off x="180000" y="3060000"/>
            <a:ext cx="413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4. Nettoyage ponctuation (supprimer -)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"/>
          <p:cNvSpPr/>
          <p:nvPr/>
        </p:nvSpPr>
        <p:spPr>
          <a:xfrm>
            <a:off x="180000" y="3600000"/>
            <a:ext cx="377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5. Lower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"/>
          <p:cNvSpPr/>
          <p:nvPr/>
        </p:nvSpPr>
        <p:spPr>
          <a:xfrm>
            <a:off x="180000" y="4144320"/>
            <a:ext cx="377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6. Pattern Day / Week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"/>
          <p:cNvSpPr/>
          <p:nvPr/>
        </p:nvSpPr>
        <p:spPr>
          <a:xfrm>
            <a:off x="180000" y="4680000"/>
            <a:ext cx="377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7. Stop words + lettre seul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"/>
          <p:cNvSpPr/>
          <p:nvPr/>
        </p:nvSpPr>
        <p:spPr>
          <a:xfrm>
            <a:off x="180000" y="5220000"/>
            <a:ext cx="377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8. Chiffres et Nombres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"/>
          <p:cNvSpPr/>
          <p:nvPr/>
        </p:nvSpPr>
        <p:spPr>
          <a:xfrm>
            <a:off x="5580360" y="2160000"/>
            <a:ext cx="107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Ordre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"/>
          <p:cNvSpPr/>
          <p:nvPr/>
        </p:nvSpPr>
        <p:spPr>
          <a:xfrm>
            <a:off x="4680000" y="4140000"/>
            <a:ext cx="269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Supprimer temporalité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"/>
          <p:cNvSpPr/>
          <p:nvPr/>
        </p:nvSpPr>
        <p:spPr>
          <a:xfrm>
            <a:off x="8727480" y="627084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061A126-6F86-41CD-9318-E1B91DFA297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"/>
          <p:cNvSpPr/>
          <p:nvPr/>
        </p:nvSpPr>
        <p:spPr>
          <a:xfrm>
            <a:off x="4680000" y="4680000"/>
            <a:ext cx="323388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Est-ce qu’on resupprime les mots apparaissant trop de fois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"/>
          <p:cNvSpPr/>
          <p:nvPr/>
        </p:nvSpPr>
        <p:spPr>
          <a:xfrm>
            <a:off x="4860360" y="1017720"/>
            <a:ext cx="377388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supprime les titres et on regroupe les parties par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17FC19-25F9-4D4A-88D6-6E1C3829D0C3}" type="slidenum">
              <a:t>79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6840" cy="34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Embellissement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Espace réservé du contenu 3"/>
          <p:cNvSpPr/>
          <p:nvPr/>
        </p:nvSpPr>
        <p:spPr>
          <a:xfrm>
            <a:off x="648000" y="836640"/>
            <a:ext cx="8160480" cy="52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Plusieurs choix possible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Objectifs : Récupérer ce qui nous intéresse dans les fichiers txt → regex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1. Les Titres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2. Les paragraphes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Tout les textes entre la fin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d'un titre valide et le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début du titre suivant,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avec un nettoyage des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sauts de ligne multiples.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Améliorations envisageables :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Meilleur règles pour la récupération des paragraphes en cours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Améliorations du regex pour extraire véritablement ce qu’il nous faut (plus de précisions)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3960000" y="1800000"/>
            <a:ext cx="4607280" cy="3040560"/>
          </a:xfrm>
          <a:prstGeom prst="rect">
            <a:avLst/>
          </a:prstGeom>
          <a:ln w="0">
            <a:noFill/>
          </a:ln>
        </p:spPr>
      </p:pic>
      <p:sp>
        <p:nvSpPr>
          <p:cNvPr id="99" name=""/>
          <p:cNvSpPr/>
          <p:nvPr/>
        </p:nvSpPr>
        <p:spPr>
          <a:xfrm>
            <a:off x="8820360" y="6431040"/>
            <a:ext cx="36972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9424F10-7AB5-4E88-B116-734615483B7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FE3AF8-CCC4-4441-AF86-77ABEDC9296B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"/>
          <p:cNvSpPr/>
          <p:nvPr/>
        </p:nvSpPr>
        <p:spPr>
          <a:xfrm>
            <a:off x="1260000" y="1980000"/>
            <a:ext cx="7015320" cy="348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10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12/06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"/>
          <p:cNvSpPr/>
          <p:nvPr/>
        </p:nvSpPr>
        <p:spPr>
          <a:xfrm>
            <a:off x="8654760" y="643248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6E6005A-948B-40A5-BECC-7960624A0E0D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3A0E08-F642-4213-8B2E-616570421699}" type="slidenum">
              <a:t>80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"/>
          <p:cNvSpPr/>
          <p:nvPr/>
        </p:nvSpPr>
        <p:spPr>
          <a:xfrm>
            <a:off x="180000" y="720000"/>
            <a:ext cx="323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Trouver Acronyme manquant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"/>
          <p:cNvSpPr/>
          <p:nvPr/>
        </p:nvSpPr>
        <p:spPr>
          <a:xfrm>
            <a:off x="540000" y="1440000"/>
            <a:ext cx="359496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Tous les mots uniquement en majuscule de 6 lettres ou moins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"/>
          <p:cNvSpPr/>
          <p:nvPr/>
        </p:nvSpPr>
        <p:spPr>
          <a:xfrm>
            <a:off x="5220000" y="1440000"/>
            <a:ext cx="359496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Tous les mots contenant au moins 2 majuscules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2" name="" descr=""/>
          <p:cNvPicPr/>
          <p:nvPr/>
        </p:nvPicPr>
        <p:blipFill>
          <a:blip r:embed="rId1"/>
          <a:stretch/>
        </p:blipFill>
        <p:spPr>
          <a:xfrm>
            <a:off x="4896000" y="2088000"/>
            <a:ext cx="4086720" cy="687960"/>
          </a:xfrm>
          <a:prstGeom prst="rect">
            <a:avLst/>
          </a:prstGeom>
          <a:ln w="0">
            <a:noFill/>
          </a:ln>
        </p:spPr>
      </p:pic>
      <p:sp>
        <p:nvSpPr>
          <p:cNvPr id="483" name=""/>
          <p:cNvSpPr/>
          <p:nvPr/>
        </p:nvSpPr>
        <p:spPr>
          <a:xfrm>
            <a:off x="5940000" y="2880000"/>
            <a:ext cx="161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Trop de faux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"/>
          <p:cNvSpPr/>
          <p:nvPr/>
        </p:nvSpPr>
        <p:spPr>
          <a:xfrm>
            <a:off x="0" y="2772000"/>
            <a:ext cx="48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Il doit en manquer mais bien dans l’ensemble.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 récupère 333 dont des mots en maj et des titres.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5" name="" descr=""/>
          <p:cNvPicPr/>
          <p:nvPr/>
        </p:nvPicPr>
        <p:blipFill>
          <a:blip r:embed="rId2"/>
          <a:stretch/>
        </p:blipFill>
        <p:spPr>
          <a:xfrm>
            <a:off x="180000" y="4320000"/>
            <a:ext cx="4780080" cy="1564200"/>
          </a:xfrm>
          <a:prstGeom prst="rect">
            <a:avLst/>
          </a:prstGeom>
          <a:ln w="0">
            <a:noFill/>
          </a:ln>
        </p:spPr>
      </p:pic>
      <p:sp>
        <p:nvSpPr>
          <p:cNvPr id="486" name=""/>
          <p:cNvSpPr/>
          <p:nvPr/>
        </p:nvSpPr>
        <p:spPr>
          <a:xfrm>
            <a:off x="182880" y="3960000"/>
            <a:ext cx="485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Nouveau site trouvé avec wayback machine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"/>
          <p:cNvSpPr/>
          <p:nvPr/>
        </p:nvSpPr>
        <p:spPr>
          <a:xfrm>
            <a:off x="0" y="5877360"/>
            <a:ext cx="9138960" cy="2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https://web.archive.org/web/20170512021827/http://www.spinalcord.org:80/resource-center/askus/index.php?pg=kb.page&amp;id=1413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"/>
          <p:cNvSpPr/>
          <p:nvPr/>
        </p:nvSpPr>
        <p:spPr>
          <a:xfrm>
            <a:off x="5040000" y="5040000"/>
            <a:ext cx="7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"/>
          <p:cNvSpPr/>
          <p:nvPr/>
        </p:nvSpPr>
        <p:spPr>
          <a:xfrm>
            <a:off x="5904000" y="3960000"/>
            <a:ext cx="2694960" cy="136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passe à 299 acronymes restants mais avec des faux acronymes (mauvaises définitions)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0" name="" descr=""/>
          <p:cNvPicPr/>
          <p:nvPr/>
        </p:nvPicPr>
        <p:blipFill>
          <a:blip r:embed="rId3"/>
          <a:stretch/>
        </p:blipFill>
        <p:spPr>
          <a:xfrm>
            <a:off x="5040000" y="5400000"/>
            <a:ext cx="2442960" cy="225360"/>
          </a:xfrm>
          <a:prstGeom prst="rect">
            <a:avLst/>
          </a:prstGeom>
          <a:ln w="0">
            <a:noFill/>
          </a:ln>
        </p:spPr>
      </p:pic>
      <p:pic>
        <p:nvPicPr>
          <p:cNvPr id="491" name="" descr=""/>
          <p:cNvPicPr/>
          <p:nvPr/>
        </p:nvPicPr>
        <p:blipFill>
          <a:blip r:embed="rId4"/>
          <a:stretch/>
        </p:blipFill>
        <p:spPr>
          <a:xfrm>
            <a:off x="7560000" y="5410800"/>
            <a:ext cx="1542960" cy="174960"/>
          </a:xfrm>
          <a:prstGeom prst="rect">
            <a:avLst/>
          </a:prstGeom>
          <a:ln w="0">
            <a:noFill/>
          </a:ln>
        </p:spPr>
      </p:pic>
      <p:sp>
        <p:nvSpPr>
          <p:cNvPr id="492" name=""/>
          <p:cNvSpPr/>
          <p:nvPr/>
        </p:nvSpPr>
        <p:spPr>
          <a:xfrm>
            <a:off x="8748000" y="630936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8E2E4B4-DA43-4F10-B113-48A4C2CF2A9B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3" name="" descr=""/>
          <p:cNvPicPr/>
          <p:nvPr/>
        </p:nvPicPr>
        <p:blipFill>
          <a:blip r:embed="rId5"/>
          <a:stretch/>
        </p:blipFill>
        <p:spPr>
          <a:xfrm>
            <a:off x="432000" y="2160000"/>
            <a:ext cx="3415320" cy="5547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D094A9-5451-4D8F-AA86-1CDB58CEC16F}" type="slidenum">
              <a:t>81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"/>
          <p:cNvSpPr/>
          <p:nvPr/>
        </p:nvSpPr>
        <p:spPr>
          <a:xfrm>
            <a:off x="180000" y="2520360"/>
            <a:ext cx="395532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 : flags=re.IGNORECASE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"/>
          <p:cNvSpPr/>
          <p:nvPr/>
        </p:nvSpPr>
        <p:spPr>
          <a:xfrm>
            <a:off x="2592000" y="720000"/>
            <a:ext cx="323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Augmenter Base d’acronymes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"/>
          <p:cNvSpPr/>
          <p:nvPr/>
        </p:nvSpPr>
        <p:spPr>
          <a:xfrm>
            <a:off x="180000" y="720000"/>
            <a:ext cx="179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le supprime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"/>
          <p:cNvSpPr/>
          <p:nvPr/>
        </p:nvSpPr>
        <p:spPr>
          <a:xfrm>
            <a:off x="1872000" y="900000"/>
            <a:ext cx="7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"/>
          <p:cNvSpPr/>
          <p:nvPr/>
        </p:nvSpPr>
        <p:spPr>
          <a:xfrm>
            <a:off x="0" y="1584000"/>
            <a:ext cx="935496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 base on supprime les acronymes entre parenthèse pour ne pas doubler les définitions (mais seulement ceux qu’on connaît) → On les récupère avant de les supprimer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9" name="" descr=""/>
          <p:cNvPicPr/>
          <p:nvPr/>
        </p:nvPicPr>
        <p:blipFill>
          <a:blip r:embed="rId1"/>
          <a:stretch/>
        </p:blipFill>
        <p:spPr>
          <a:xfrm>
            <a:off x="864000" y="1224000"/>
            <a:ext cx="2993760" cy="318960"/>
          </a:xfrm>
          <a:prstGeom prst="rect">
            <a:avLst/>
          </a:prstGeom>
          <a:ln w="0">
            <a:noFill/>
          </a:ln>
        </p:spPr>
      </p:pic>
      <p:sp>
        <p:nvSpPr>
          <p:cNvPr id="500" name=""/>
          <p:cNvSpPr/>
          <p:nvPr/>
        </p:nvSpPr>
        <p:spPr>
          <a:xfrm>
            <a:off x="5364000" y="1201680"/>
            <a:ext cx="262296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passe de 333 à 258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"/>
          <p:cNvSpPr/>
          <p:nvPr/>
        </p:nvSpPr>
        <p:spPr>
          <a:xfrm>
            <a:off x="8726760" y="628812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089467D-A57F-4540-8B5A-17AD4EEACF1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"/>
          <p:cNvSpPr/>
          <p:nvPr/>
        </p:nvSpPr>
        <p:spPr>
          <a:xfrm>
            <a:off x="360000" y="3101760"/>
            <a:ext cx="4135320" cy="85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avait mis ignorecase pour récupérer tous les acronymes possibles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3" name="" descr=""/>
          <p:cNvPicPr/>
          <p:nvPr/>
        </p:nvPicPr>
        <p:blipFill>
          <a:blip r:embed="rId2"/>
          <a:stretch/>
        </p:blipFill>
        <p:spPr>
          <a:xfrm>
            <a:off x="447840" y="3960000"/>
            <a:ext cx="2427480" cy="272160"/>
          </a:xfrm>
          <a:prstGeom prst="rect">
            <a:avLst/>
          </a:prstGeom>
          <a:ln w="0">
            <a:noFill/>
          </a:ln>
        </p:spPr>
      </p:pic>
      <p:sp>
        <p:nvSpPr>
          <p:cNvPr id="504" name=""/>
          <p:cNvSpPr/>
          <p:nvPr/>
        </p:nvSpPr>
        <p:spPr>
          <a:xfrm>
            <a:off x="5220000" y="2447280"/>
            <a:ext cx="269532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ALL : acute lymphoblastic leukemia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"/>
          <p:cNvSpPr/>
          <p:nvPr/>
        </p:nvSpPr>
        <p:spPr>
          <a:xfrm>
            <a:off x="3528000" y="4617720"/>
            <a:ext cx="179532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IT : Intrathecal injections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6" name="" descr=""/>
          <p:cNvPicPr/>
          <p:nvPr/>
        </p:nvPicPr>
        <p:blipFill>
          <a:blip r:embed="rId3"/>
          <a:stretch/>
        </p:blipFill>
        <p:spPr>
          <a:xfrm>
            <a:off x="5328360" y="4500000"/>
            <a:ext cx="3126960" cy="238680"/>
          </a:xfrm>
          <a:prstGeom prst="rect">
            <a:avLst/>
          </a:prstGeom>
          <a:ln w="0">
            <a:noFill/>
          </a:ln>
        </p:spPr>
      </p:pic>
      <p:pic>
        <p:nvPicPr>
          <p:cNvPr id="507" name="" descr=""/>
          <p:cNvPicPr/>
          <p:nvPr/>
        </p:nvPicPr>
        <p:blipFill>
          <a:blip r:embed="rId4"/>
          <a:stretch/>
        </p:blipFill>
        <p:spPr>
          <a:xfrm>
            <a:off x="5328000" y="5004000"/>
            <a:ext cx="3595320" cy="211320"/>
          </a:xfrm>
          <a:prstGeom prst="rect">
            <a:avLst/>
          </a:prstGeom>
          <a:ln w="0">
            <a:noFill/>
          </a:ln>
        </p:spPr>
      </p:pic>
      <p:pic>
        <p:nvPicPr>
          <p:cNvPr id="508" name="" descr=""/>
          <p:cNvPicPr/>
          <p:nvPr/>
        </p:nvPicPr>
        <p:blipFill>
          <a:blip r:embed="rId5"/>
          <a:stretch/>
        </p:blipFill>
        <p:spPr>
          <a:xfrm>
            <a:off x="4140000" y="3153960"/>
            <a:ext cx="4910040" cy="261360"/>
          </a:xfrm>
          <a:prstGeom prst="rect">
            <a:avLst/>
          </a:prstGeom>
          <a:ln w="0">
            <a:noFill/>
          </a:ln>
        </p:spPr>
      </p:pic>
      <p:pic>
        <p:nvPicPr>
          <p:cNvPr id="509" name="" descr=""/>
          <p:cNvPicPr/>
          <p:nvPr/>
        </p:nvPicPr>
        <p:blipFill>
          <a:blip r:embed="rId6"/>
          <a:stretch/>
        </p:blipFill>
        <p:spPr>
          <a:xfrm>
            <a:off x="4140000" y="3600000"/>
            <a:ext cx="4855320" cy="216000"/>
          </a:xfrm>
          <a:prstGeom prst="rect">
            <a:avLst/>
          </a:prstGeom>
          <a:ln w="0">
            <a:noFill/>
          </a:ln>
        </p:spPr>
      </p:pic>
      <p:pic>
        <p:nvPicPr>
          <p:cNvPr id="510" name="" descr=""/>
          <p:cNvPicPr/>
          <p:nvPr/>
        </p:nvPicPr>
        <p:blipFill>
          <a:blip r:embed="rId7"/>
          <a:stretch/>
        </p:blipFill>
        <p:spPr>
          <a:xfrm>
            <a:off x="208440" y="5040000"/>
            <a:ext cx="2486880" cy="231120"/>
          </a:xfrm>
          <a:prstGeom prst="rect">
            <a:avLst/>
          </a:prstGeom>
          <a:ln w="0">
            <a:noFill/>
          </a:ln>
        </p:spPr>
      </p:pic>
      <p:pic>
        <p:nvPicPr>
          <p:cNvPr id="511" name="" descr=""/>
          <p:cNvPicPr/>
          <p:nvPr/>
        </p:nvPicPr>
        <p:blipFill>
          <a:blip r:embed="rId8"/>
          <a:stretch/>
        </p:blipFill>
        <p:spPr>
          <a:xfrm>
            <a:off x="281520" y="5724000"/>
            <a:ext cx="2341800" cy="238680"/>
          </a:xfrm>
          <a:prstGeom prst="rect">
            <a:avLst/>
          </a:prstGeom>
          <a:ln w="0">
            <a:noFill/>
          </a:ln>
        </p:spPr>
      </p:pic>
      <p:sp>
        <p:nvSpPr>
          <p:cNvPr id="512" name=""/>
          <p:cNvSpPr/>
          <p:nvPr/>
        </p:nvSpPr>
        <p:spPr>
          <a:xfrm>
            <a:off x="1260000" y="5328000"/>
            <a:ext cx="36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"/>
          <p:cNvSpPr/>
          <p:nvPr/>
        </p:nvSpPr>
        <p:spPr>
          <a:xfrm>
            <a:off x="0" y="4500000"/>
            <a:ext cx="30553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enlève ignorecase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2D133C-F8C6-4A03-820A-17DE2A8F7AD2}" type="slidenum">
              <a:t>82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"/>
          <p:cNvSpPr/>
          <p:nvPr/>
        </p:nvSpPr>
        <p:spPr>
          <a:xfrm>
            <a:off x="36000" y="648000"/>
            <a:ext cx="211896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validées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"/>
          <p:cNvSpPr/>
          <p:nvPr/>
        </p:nvSpPr>
        <p:spPr>
          <a:xfrm>
            <a:off x="180000" y="1197720"/>
            <a:ext cx="251496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TITLE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Name + Title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"/>
          <p:cNvSpPr/>
          <p:nvPr/>
        </p:nvSpPr>
        <p:spPr>
          <a:xfrm>
            <a:off x="2700000" y="1201320"/>
            <a:ext cx="3054960" cy="11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 CRITERIA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 + Pre Inclusion + population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"/>
          <p:cNvSpPr/>
          <p:nvPr/>
        </p:nvSpPr>
        <p:spPr>
          <a:xfrm>
            <a:off x="5940000" y="1189800"/>
            <a:ext cx="3054960" cy="96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EXCLUSION CRITERIA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Non Inclusion + Exclusion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"/>
          <p:cNvSpPr/>
          <p:nvPr/>
        </p:nvSpPr>
        <p:spPr>
          <a:xfrm>
            <a:off x="0" y="2808000"/>
            <a:ext cx="287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JUSTIFICATION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Background + Rationale + Scientific justification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"/>
          <p:cNvSpPr/>
          <p:nvPr/>
        </p:nvSpPr>
        <p:spPr>
          <a:xfrm>
            <a:off x="3264840" y="2808000"/>
            <a:ext cx="2130120" cy="10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STATISTICAL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Statistical + analysis + sample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"/>
          <p:cNvSpPr/>
          <p:nvPr/>
        </p:nvSpPr>
        <p:spPr>
          <a:xfrm>
            <a:off x="5940000" y="2785320"/>
            <a:ext cx="3054960" cy="91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 + end-points +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assessment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"/>
          <p:cNvSpPr/>
          <p:nvPr/>
        </p:nvSpPr>
        <p:spPr>
          <a:xfrm>
            <a:off x="1967040" y="4364280"/>
            <a:ext cx="143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DESIGN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Design + Method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"/>
          <p:cNvSpPr/>
          <p:nvPr/>
        </p:nvSpPr>
        <p:spPr>
          <a:xfrm>
            <a:off x="4685400" y="4222440"/>
            <a:ext cx="1916280" cy="162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 + Transplant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Intervention +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Experimental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"/>
          <p:cNvSpPr/>
          <p:nvPr/>
        </p:nvSpPr>
        <p:spPr>
          <a:xfrm>
            <a:off x="8748000" y="626400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96B2F63-75B5-427A-9FFB-DCB13607E4B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A0E495-6854-40F1-9B5B-303CD624D255}" type="slidenum">
              <a:t>83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"/>
          <p:cNvSpPr/>
          <p:nvPr/>
        </p:nvSpPr>
        <p:spPr>
          <a:xfrm>
            <a:off x="36000" y="720000"/>
            <a:ext cx="3198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potentiels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"/>
          <p:cNvSpPr/>
          <p:nvPr/>
        </p:nvSpPr>
        <p:spPr>
          <a:xfrm>
            <a:off x="360000" y="1440000"/>
            <a:ext cx="1074960" cy="7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RISKS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Risks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"/>
          <p:cNvSpPr/>
          <p:nvPr/>
        </p:nvSpPr>
        <p:spPr>
          <a:xfrm>
            <a:off x="1980000" y="1440000"/>
            <a:ext cx="2694960" cy="67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EXPECTED BENFITS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Expected benefits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"/>
          <p:cNvSpPr/>
          <p:nvPr/>
        </p:nvSpPr>
        <p:spPr>
          <a:xfrm>
            <a:off x="5220000" y="1440000"/>
            <a:ext cx="2262960" cy="136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 BIS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Comparator +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Control group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Therapy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Leukemia- oriented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"/>
          <p:cNvSpPr/>
          <p:nvPr/>
        </p:nvSpPr>
        <p:spPr>
          <a:xfrm>
            <a:off x="340920" y="2880000"/>
            <a:ext cx="3974040" cy="11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PROCEDURE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Practical +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interventions (Treatment ?)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"/>
          <p:cNvSpPr/>
          <p:nvPr/>
        </p:nvSpPr>
        <p:spPr>
          <a:xfrm>
            <a:off x="8762760" y="628812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9E718E1-7499-420E-986A-665151BA595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CF602A-321E-4B8A-83AB-86301FF3CD46}" type="slidenum">
              <a:t>84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"/>
          <p:cNvSpPr/>
          <p:nvPr/>
        </p:nvSpPr>
        <p:spPr>
          <a:xfrm>
            <a:off x="353160" y="1453320"/>
            <a:ext cx="149724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NUMBERS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Number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"/>
          <p:cNvSpPr/>
          <p:nvPr/>
        </p:nvSpPr>
        <p:spPr>
          <a:xfrm>
            <a:off x="36000" y="720000"/>
            <a:ext cx="3198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à voir ou refusées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"/>
          <p:cNvSpPr/>
          <p:nvPr/>
        </p:nvSpPr>
        <p:spPr>
          <a:xfrm>
            <a:off x="2160000" y="1452600"/>
            <a:ext cx="215496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SITES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Centers + Sites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"/>
          <p:cNvSpPr/>
          <p:nvPr/>
        </p:nvSpPr>
        <p:spPr>
          <a:xfrm>
            <a:off x="6480000" y="1440000"/>
            <a:ext cx="1794960" cy="11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PEOPLE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Coordinating + Director + Committee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"/>
          <p:cNvSpPr/>
          <p:nvPr/>
        </p:nvSpPr>
        <p:spPr>
          <a:xfrm>
            <a:off x="360000" y="2633400"/>
            <a:ext cx="3414960" cy="67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DSMB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Data Safety Monitoring Board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"/>
          <p:cNvSpPr/>
          <p:nvPr/>
        </p:nvSpPr>
        <p:spPr>
          <a:xfrm>
            <a:off x="360000" y="3537720"/>
            <a:ext cx="205164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SHORT TITLE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Short/Abbreviation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"/>
          <p:cNvSpPr/>
          <p:nvPr/>
        </p:nvSpPr>
        <p:spPr>
          <a:xfrm>
            <a:off x="2952360" y="4491360"/>
            <a:ext cx="2442600" cy="90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MONETARY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Sponsor + Monetary + Funding + Budget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"/>
          <p:cNvSpPr/>
          <p:nvPr/>
        </p:nvSpPr>
        <p:spPr>
          <a:xfrm>
            <a:off x="4140000" y="1453680"/>
            <a:ext cx="2252160" cy="88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DURATION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Period + Duration + Schedule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"/>
          <p:cNvSpPr/>
          <p:nvPr/>
        </p:nvSpPr>
        <p:spPr>
          <a:xfrm>
            <a:off x="360000" y="4500000"/>
            <a:ext cx="2154960" cy="85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INFORMATIONS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SAE + EU-CT + Category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"/>
          <p:cNvSpPr/>
          <p:nvPr/>
        </p:nvSpPr>
        <p:spPr>
          <a:xfrm>
            <a:off x="4140000" y="2592000"/>
            <a:ext cx="4116240" cy="14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SPECIFIC: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ASPARAGINASE- Oriented assays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Add-on studies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MRD monitoring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Device(s) under investigation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"/>
          <p:cNvSpPr/>
          <p:nvPr/>
        </p:nvSpPr>
        <p:spPr>
          <a:xfrm>
            <a:off x="8762760" y="625212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63F31CC-BA55-4329-B5EA-69A2B2F3BBC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C2D690-0E99-438B-9C75-E3EB3FDC4930}" type="slidenum">
              <a:t>85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"/>
          <p:cNvSpPr/>
          <p:nvPr/>
        </p:nvSpPr>
        <p:spPr>
          <a:xfrm>
            <a:off x="180000" y="720000"/>
            <a:ext cx="52153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Plusieurs Sections vides dans plusieurs études 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2" name="" descr=""/>
          <p:cNvPicPr/>
          <p:nvPr/>
        </p:nvPicPr>
        <p:blipFill>
          <a:blip r:embed="rId1"/>
          <a:stretch/>
        </p:blipFill>
        <p:spPr>
          <a:xfrm>
            <a:off x="273240" y="1693800"/>
            <a:ext cx="3142080" cy="2189520"/>
          </a:xfrm>
          <a:prstGeom prst="rect">
            <a:avLst/>
          </a:prstGeom>
          <a:ln w="0">
            <a:noFill/>
          </a:ln>
        </p:spPr>
      </p:pic>
      <p:pic>
        <p:nvPicPr>
          <p:cNvPr id="543" name="" descr=""/>
          <p:cNvPicPr/>
          <p:nvPr/>
        </p:nvPicPr>
        <p:blipFill>
          <a:blip r:embed="rId2"/>
          <a:stretch/>
        </p:blipFill>
        <p:spPr>
          <a:xfrm>
            <a:off x="3935520" y="1571760"/>
            <a:ext cx="3619800" cy="2635560"/>
          </a:xfrm>
          <a:prstGeom prst="rect">
            <a:avLst/>
          </a:prstGeom>
          <a:ln w="0">
            <a:noFill/>
          </a:ln>
        </p:spPr>
      </p:pic>
      <p:sp>
        <p:nvSpPr>
          <p:cNvPr id="544" name=""/>
          <p:cNvSpPr/>
          <p:nvPr/>
        </p:nvSpPr>
        <p:spPr>
          <a:xfrm>
            <a:off x="180000" y="1260000"/>
            <a:ext cx="26953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 : SONIMEL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"/>
          <p:cNvSpPr/>
          <p:nvPr/>
        </p:nvSpPr>
        <p:spPr>
          <a:xfrm>
            <a:off x="180000" y="4721760"/>
            <a:ext cx="413532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Principalement les sections potentiels,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Les rajouter dans d’autres sections 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"/>
          <p:cNvSpPr/>
          <p:nvPr/>
        </p:nvSpPr>
        <p:spPr>
          <a:xfrm>
            <a:off x="8748000" y="626400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06E3806-EB9A-4697-9BA7-8F913383298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BD1500-B39B-439A-9384-6358A05C21C9}" type="slidenum">
              <a:t>86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"/>
          <p:cNvSpPr/>
          <p:nvPr/>
        </p:nvSpPr>
        <p:spPr>
          <a:xfrm>
            <a:off x="1260000" y="1980000"/>
            <a:ext cx="7015320" cy="348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11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20/06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"/>
          <p:cNvSpPr/>
          <p:nvPr/>
        </p:nvSpPr>
        <p:spPr>
          <a:xfrm>
            <a:off x="8654760" y="643248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C906766-9A06-4010-A639-126B82639F5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B27CF2-E968-42F4-A9B6-5EF0CF5339EA}" type="slidenum">
              <a:t>87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"/>
          <p:cNvSpPr/>
          <p:nvPr/>
        </p:nvSpPr>
        <p:spPr>
          <a:xfrm>
            <a:off x="8748000" y="626400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EABB774-D9A3-451E-89B9-2C8B1CE0638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"/>
          <p:cNvSpPr/>
          <p:nvPr/>
        </p:nvSpPr>
        <p:spPr>
          <a:xfrm>
            <a:off x="180000" y="1260000"/>
            <a:ext cx="8651520" cy="5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1: acronyme avec 's' final =&gt; définition sur len(acronym)-1 mots précédents, Requis : le dernier mot doit finir par un 's'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"/>
          <p:cNvSpPr/>
          <p:nvPr/>
        </p:nvSpPr>
        <p:spPr>
          <a:xfrm>
            <a:off x="180000" y="720000"/>
            <a:ext cx="161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"/>
          <p:cNvSpPr/>
          <p:nvPr/>
        </p:nvSpPr>
        <p:spPr>
          <a:xfrm>
            <a:off x="139320" y="2277720"/>
            <a:ext cx="7585920" cy="5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2: correspondance stricte lettre par lettre avec n mots précédents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Requis : Pile le bon nombre de mots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"/>
          <p:cNvSpPr/>
          <p:nvPr/>
        </p:nvSpPr>
        <p:spPr>
          <a:xfrm>
            <a:off x="180000" y="3600000"/>
            <a:ext cx="8136360" cy="5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3: correspondance de l’acronyme dans un seul mot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Requis : Contient toutes les lettres dans l'ordre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"/>
          <p:cNvSpPr/>
          <p:nvPr/>
        </p:nvSpPr>
        <p:spPr>
          <a:xfrm>
            <a:off x="180000" y="4725360"/>
            <a:ext cx="701316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4: fenêtre élargie (2n) + suppression stopwords, initiales des mots dans l'ordre correspondant à l'acronyme, non contigu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5" name="" descr=""/>
          <p:cNvPicPr/>
          <p:nvPr/>
        </p:nvPicPr>
        <p:blipFill>
          <a:blip r:embed="rId1"/>
          <a:stretch/>
        </p:blipFill>
        <p:spPr>
          <a:xfrm>
            <a:off x="900000" y="1850400"/>
            <a:ext cx="2335680" cy="208080"/>
          </a:xfrm>
          <a:prstGeom prst="rect">
            <a:avLst/>
          </a:prstGeom>
          <a:ln w="0">
            <a:noFill/>
          </a:ln>
        </p:spPr>
      </p:pic>
      <p:pic>
        <p:nvPicPr>
          <p:cNvPr id="556" name="" descr=""/>
          <p:cNvPicPr/>
          <p:nvPr/>
        </p:nvPicPr>
        <p:blipFill>
          <a:blip r:embed="rId2"/>
          <a:stretch/>
        </p:blipFill>
        <p:spPr>
          <a:xfrm>
            <a:off x="3479040" y="1862280"/>
            <a:ext cx="2456640" cy="208440"/>
          </a:xfrm>
          <a:prstGeom prst="rect">
            <a:avLst/>
          </a:prstGeom>
          <a:ln w="0">
            <a:noFill/>
          </a:ln>
        </p:spPr>
      </p:pic>
      <p:pic>
        <p:nvPicPr>
          <p:cNvPr id="557" name="" descr=""/>
          <p:cNvPicPr/>
          <p:nvPr/>
        </p:nvPicPr>
        <p:blipFill>
          <a:blip r:embed="rId3"/>
          <a:stretch/>
        </p:blipFill>
        <p:spPr>
          <a:xfrm>
            <a:off x="350640" y="3042360"/>
            <a:ext cx="2705040" cy="207360"/>
          </a:xfrm>
          <a:prstGeom prst="rect">
            <a:avLst/>
          </a:prstGeom>
          <a:ln w="0">
            <a:noFill/>
          </a:ln>
        </p:spPr>
      </p:pic>
      <p:pic>
        <p:nvPicPr>
          <p:cNvPr id="558" name="" descr=""/>
          <p:cNvPicPr/>
          <p:nvPr/>
        </p:nvPicPr>
        <p:blipFill>
          <a:blip r:embed="rId4"/>
          <a:stretch/>
        </p:blipFill>
        <p:spPr>
          <a:xfrm>
            <a:off x="3600000" y="3060000"/>
            <a:ext cx="2875680" cy="189720"/>
          </a:xfrm>
          <a:prstGeom prst="rect">
            <a:avLst/>
          </a:prstGeom>
          <a:ln w="0">
            <a:noFill/>
          </a:ln>
        </p:spPr>
      </p:pic>
      <p:pic>
        <p:nvPicPr>
          <p:cNvPr id="559" name="" descr=""/>
          <p:cNvPicPr/>
          <p:nvPr/>
        </p:nvPicPr>
        <p:blipFill>
          <a:blip r:embed="rId5"/>
          <a:stretch/>
        </p:blipFill>
        <p:spPr>
          <a:xfrm>
            <a:off x="4140000" y="4320000"/>
            <a:ext cx="2042280" cy="178920"/>
          </a:xfrm>
          <a:prstGeom prst="rect">
            <a:avLst/>
          </a:prstGeom>
          <a:ln w="0">
            <a:noFill/>
          </a:ln>
        </p:spPr>
      </p:pic>
      <p:pic>
        <p:nvPicPr>
          <p:cNvPr id="560" name="" descr=""/>
          <p:cNvPicPr/>
          <p:nvPr/>
        </p:nvPicPr>
        <p:blipFill>
          <a:blip r:embed="rId6"/>
          <a:stretch/>
        </p:blipFill>
        <p:spPr>
          <a:xfrm>
            <a:off x="259920" y="4320000"/>
            <a:ext cx="3515760" cy="223920"/>
          </a:xfrm>
          <a:prstGeom prst="rect">
            <a:avLst/>
          </a:prstGeom>
          <a:ln w="0">
            <a:noFill/>
          </a:ln>
        </p:spPr>
      </p:pic>
      <p:pic>
        <p:nvPicPr>
          <p:cNvPr id="561" name="" descr=""/>
          <p:cNvPicPr/>
          <p:nvPr/>
        </p:nvPicPr>
        <p:blipFill>
          <a:blip r:embed="rId7"/>
          <a:stretch/>
        </p:blipFill>
        <p:spPr>
          <a:xfrm>
            <a:off x="238680" y="5400000"/>
            <a:ext cx="4099680" cy="179280"/>
          </a:xfrm>
          <a:prstGeom prst="rect">
            <a:avLst/>
          </a:prstGeom>
          <a:ln w="0">
            <a:noFill/>
          </a:ln>
        </p:spPr>
      </p:pic>
      <p:pic>
        <p:nvPicPr>
          <p:cNvPr id="562" name="" descr=""/>
          <p:cNvPicPr/>
          <p:nvPr/>
        </p:nvPicPr>
        <p:blipFill>
          <a:blip r:embed="rId8"/>
          <a:stretch/>
        </p:blipFill>
        <p:spPr>
          <a:xfrm>
            <a:off x="4535280" y="5382360"/>
            <a:ext cx="3235680" cy="2044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C4628B-B34D-415A-8C29-863D10FDF282}" type="slidenum">
              <a:t>88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"/>
          <p:cNvSpPr/>
          <p:nvPr/>
        </p:nvSpPr>
        <p:spPr>
          <a:xfrm>
            <a:off x="540000" y="1260000"/>
            <a:ext cx="357480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4" name="" descr=""/>
          <p:cNvPicPr/>
          <p:nvPr/>
        </p:nvPicPr>
        <p:blipFill>
          <a:blip r:embed="rId1"/>
          <a:stretch/>
        </p:blipFill>
        <p:spPr>
          <a:xfrm>
            <a:off x="540000" y="1931760"/>
            <a:ext cx="1975680" cy="239760"/>
          </a:xfrm>
          <a:prstGeom prst="rect">
            <a:avLst/>
          </a:prstGeom>
          <a:ln w="0">
            <a:noFill/>
          </a:ln>
        </p:spPr>
      </p:pic>
      <p:sp>
        <p:nvSpPr>
          <p:cNvPr id="565" name=""/>
          <p:cNvSpPr/>
          <p:nvPr/>
        </p:nvSpPr>
        <p:spPr>
          <a:xfrm>
            <a:off x="2880000" y="1800000"/>
            <a:ext cx="2875680" cy="85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‘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 non géré dans la V2 car mot différent et commence par un B pour la V4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"/>
          <p:cNvSpPr/>
          <p:nvPr/>
        </p:nvSpPr>
        <p:spPr>
          <a:xfrm>
            <a:off x="6300000" y="1800000"/>
            <a:ext cx="251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Changement de la V4 : On parcourt en sens inverse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7" name="" descr=""/>
          <p:cNvPicPr/>
          <p:nvPr/>
        </p:nvPicPr>
        <p:blipFill>
          <a:blip r:embed="rId2"/>
          <a:stretch/>
        </p:blipFill>
        <p:spPr>
          <a:xfrm>
            <a:off x="6372000" y="2700000"/>
            <a:ext cx="1903680" cy="226080"/>
          </a:xfrm>
          <a:prstGeom prst="rect">
            <a:avLst/>
          </a:prstGeom>
          <a:ln w="0">
            <a:noFill/>
          </a:ln>
        </p:spPr>
      </p:pic>
      <p:sp>
        <p:nvSpPr>
          <p:cNvPr id="568" name=""/>
          <p:cNvSpPr/>
          <p:nvPr/>
        </p:nvSpPr>
        <p:spPr>
          <a:xfrm>
            <a:off x="8730000" y="623772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EC6E77E-4E90-4C70-B400-27E0A0F35EF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52D9AF-EE04-4837-AD61-60633A59D3A8}" type="slidenum">
              <a:t>89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"/>
          <p:cNvSpPr/>
          <p:nvPr/>
        </p:nvSpPr>
        <p:spPr>
          <a:xfrm>
            <a:off x="1260000" y="1980000"/>
            <a:ext cx="6468840" cy="348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2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04/04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8820360" y="6431040"/>
            <a:ext cx="36972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87D8AA7-880C-4A9E-B314-C299F02F15C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04258DF-A550-4169-B951-93AC53A883D4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"/>
          <p:cNvSpPr/>
          <p:nvPr/>
        </p:nvSpPr>
        <p:spPr>
          <a:xfrm>
            <a:off x="180000" y="720000"/>
            <a:ext cx="143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0" name="" descr=""/>
          <p:cNvPicPr/>
          <p:nvPr/>
        </p:nvPicPr>
        <p:blipFill>
          <a:blip r:embed="rId1"/>
          <a:stretch/>
        </p:blipFill>
        <p:spPr>
          <a:xfrm>
            <a:off x="360000" y="1260000"/>
            <a:ext cx="1709640" cy="1298160"/>
          </a:xfrm>
          <a:prstGeom prst="rect">
            <a:avLst/>
          </a:prstGeom>
          <a:ln w="0">
            <a:noFill/>
          </a:ln>
        </p:spPr>
      </p:pic>
      <p:sp>
        <p:nvSpPr>
          <p:cNvPr id="571" name=""/>
          <p:cNvSpPr/>
          <p:nvPr/>
        </p:nvSpPr>
        <p:spPr>
          <a:xfrm>
            <a:off x="2160000" y="1440000"/>
            <a:ext cx="21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Changement de nom pour les titres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2" name="" descr=""/>
          <p:cNvPicPr/>
          <p:nvPr/>
        </p:nvPicPr>
        <p:blipFill>
          <a:blip r:embed="rId2"/>
          <a:stretch/>
        </p:blipFill>
        <p:spPr>
          <a:xfrm>
            <a:off x="4905360" y="2337120"/>
            <a:ext cx="1946160" cy="3058560"/>
          </a:xfrm>
          <a:prstGeom prst="rect">
            <a:avLst/>
          </a:prstGeom>
          <a:ln w="0">
            <a:noFill/>
          </a:ln>
        </p:spPr>
      </p:pic>
      <p:sp>
        <p:nvSpPr>
          <p:cNvPr id="573" name=""/>
          <p:cNvSpPr/>
          <p:nvPr/>
        </p:nvSpPr>
        <p:spPr>
          <a:xfrm>
            <a:off x="5155200" y="1222920"/>
            <a:ext cx="1795680" cy="11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Ajouts des autres titres pour la version complète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"/>
          <p:cNvSpPr/>
          <p:nvPr/>
        </p:nvSpPr>
        <p:spPr>
          <a:xfrm>
            <a:off x="407880" y="4359600"/>
            <a:ext cx="3256560" cy="61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Création de la base CSV pour présence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"/>
          <p:cNvSpPr/>
          <p:nvPr/>
        </p:nvSpPr>
        <p:spPr>
          <a:xfrm>
            <a:off x="8774280" y="625212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077E897-7A1B-4BE4-9AC6-18AFADDB9A5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7DC234-C38D-4D04-AFBD-F500BD3589CA}" type="slidenum">
              <a:t>90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"/>
          <p:cNvSpPr/>
          <p:nvPr/>
        </p:nvSpPr>
        <p:spPr>
          <a:xfrm>
            <a:off x="8739000" y="621936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A1DAC40-3850-4DE9-9EA9-802EA11C5CBB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"/>
          <p:cNvSpPr/>
          <p:nvPr/>
        </p:nvSpPr>
        <p:spPr>
          <a:xfrm>
            <a:off x="212760" y="762120"/>
            <a:ext cx="1457640" cy="5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Moteur de Recherche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"/>
          <p:cNvSpPr/>
          <p:nvPr/>
        </p:nvSpPr>
        <p:spPr>
          <a:xfrm>
            <a:off x="142200" y="5032800"/>
            <a:ext cx="1510560" cy="72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Uniquement commencé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"/>
          <p:cNvSpPr/>
          <p:nvPr/>
        </p:nvSpPr>
        <p:spPr>
          <a:xfrm>
            <a:off x="4511880" y="3154320"/>
            <a:ext cx="2024640" cy="72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du nouveau preprocess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0" name="" descr=""/>
          <p:cNvPicPr/>
          <p:nvPr/>
        </p:nvPicPr>
        <p:blipFill>
          <a:blip r:embed="rId1"/>
          <a:stretch/>
        </p:blipFill>
        <p:spPr>
          <a:xfrm>
            <a:off x="6540840" y="3341520"/>
            <a:ext cx="2551680" cy="179280"/>
          </a:xfrm>
          <a:prstGeom prst="rect">
            <a:avLst/>
          </a:prstGeom>
          <a:ln w="0">
            <a:noFill/>
          </a:ln>
        </p:spPr>
      </p:pic>
      <p:pic>
        <p:nvPicPr>
          <p:cNvPr id="581" name="" descr=""/>
          <p:cNvPicPr/>
          <p:nvPr/>
        </p:nvPicPr>
        <p:blipFill>
          <a:blip r:embed="rId2"/>
          <a:stretch/>
        </p:blipFill>
        <p:spPr>
          <a:xfrm>
            <a:off x="6540840" y="2545920"/>
            <a:ext cx="1420200" cy="719280"/>
          </a:xfrm>
          <a:prstGeom prst="rect">
            <a:avLst/>
          </a:prstGeom>
          <a:ln w="0">
            <a:noFill/>
          </a:ln>
        </p:spPr>
      </p:pic>
      <p:pic>
        <p:nvPicPr>
          <p:cNvPr id="582" name="" descr=""/>
          <p:cNvPicPr/>
          <p:nvPr/>
        </p:nvPicPr>
        <p:blipFill>
          <a:blip r:embed="rId3"/>
          <a:stretch/>
        </p:blipFill>
        <p:spPr>
          <a:xfrm>
            <a:off x="6540840" y="3706200"/>
            <a:ext cx="2471760" cy="170280"/>
          </a:xfrm>
          <a:prstGeom prst="rect">
            <a:avLst/>
          </a:prstGeom>
          <a:ln w="0">
            <a:noFill/>
          </a:ln>
        </p:spPr>
      </p:pic>
      <p:pic>
        <p:nvPicPr>
          <p:cNvPr id="583" name="" descr=""/>
          <p:cNvPicPr/>
          <p:nvPr/>
        </p:nvPicPr>
        <p:blipFill>
          <a:blip r:embed="rId4"/>
          <a:stretch/>
        </p:blipFill>
        <p:spPr>
          <a:xfrm>
            <a:off x="6593760" y="3972960"/>
            <a:ext cx="2029680" cy="467640"/>
          </a:xfrm>
          <a:prstGeom prst="rect">
            <a:avLst/>
          </a:prstGeom>
          <a:ln w="0">
            <a:noFill/>
          </a:ln>
        </p:spPr>
      </p:pic>
      <p:pic>
        <p:nvPicPr>
          <p:cNvPr id="584" name="" descr=""/>
          <p:cNvPicPr/>
          <p:nvPr/>
        </p:nvPicPr>
        <p:blipFill>
          <a:blip r:embed="rId5"/>
          <a:stretch/>
        </p:blipFill>
        <p:spPr>
          <a:xfrm>
            <a:off x="275040" y="3025800"/>
            <a:ext cx="2829960" cy="536040"/>
          </a:xfrm>
          <a:prstGeom prst="rect">
            <a:avLst/>
          </a:prstGeom>
          <a:ln w="0">
            <a:noFill/>
          </a:ln>
        </p:spPr>
      </p:pic>
      <p:sp>
        <p:nvSpPr>
          <p:cNvPr id="585" name=""/>
          <p:cNvSpPr/>
          <p:nvPr/>
        </p:nvSpPr>
        <p:spPr>
          <a:xfrm>
            <a:off x="318960" y="2583000"/>
            <a:ext cx="271584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Affichage changé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6" name="" descr=""/>
          <p:cNvPicPr/>
          <p:nvPr/>
        </p:nvPicPr>
        <p:blipFill>
          <a:blip r:embed="rId6"/>
          <a:stretch/>
        </p:blipFill>
        <p:spPr>
          <a:xfrm>
            <a:off x="4278240" y="806040"/>
            <a:ext cx="2372760" cy="1679400"/>
          </a:xfrm>
          <a:prstGeom prst="rect">
            <a:avLst/>
          </a:prstGeom>
          <a:ln w="0">
            <a:noFill/>
          </a:ln>
        </p:spPr>
      </p:pic>
      <p:sp>
        <p:nvSpPr>
          <p:cNvPr id="587" name=""/>
          <p:cNvSpPr/>
          <p:nvPr/>
        </p:nvSpPr>
        <p:spPr>
          <a:xfrm>
            <a:off x="2215080" y="992520"/>
            <a:ext cx="1891800" cy="88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Téléchargement  des pdf et ajout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"/>
          <p:cNvSpPr/>
          <p:nvPr/>
        </p:nvSpPr>
        <p:spPr>
          <a:xfrm>
            <a:off x="1701720" y="5058720"/>
            <a:ext cx="3769920" cy="5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2ème moteur non fini mais choix des sections commencé,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de AND OR ou *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704262-7E30-4317-B617-F672BAAEDC32}" type="slidenum">
              <a:t>91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"/>
          <p:cNvSpPr/>
          <p:nvPr/>
        </p:nvSpPr>
        <p:spPr>
          <a:xfrm>
            <a:off x="1260000" y="1980000"/>
            <a:ext cx="7015320" cy="348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12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26/06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"/>
          <p:cNvSpPr/>
          <p:nvPr/>
        </p:nvSpPr>
        <p:spPr>
          <a:xfrm>
            <a:off x="8726760" y="639648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32FD4A9-9144-4F10-B59A-4AC47F6433DD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4FACC9-31DC-4B10-A50E-38E0B6BE4F96}" type="slidenum">
              <a:t>92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"/>
          <p:cNvSpPr/>
          <p:nvPr/>
        </p:nvSpPr>
        <p:spPr>
          <a:xfrm>
            <a:off x="180000" y="720000"/>
            <a:ext cx="179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"/>
          <p:cNvSpPr/>
          <p:nvPr/>
        </p:nvSpPr>
        <p:spPr>
          <a:xfrm>
            <a:off x="82800" y="1853280"/>
            <a:ext cx="3773880" cy="59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1. Acronyme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Gère les acronymes + () supprimer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"/>
          <p:cNvSpPr/>
          <p:nvPr/>
        </p:nvSpPr>
        <p:spPr>
          <a:xfrm>
            <a:off x="109440" y="3363480"/>
            <a:ext cx="3058920" cy="3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2. Lemmatisation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(avec pos tag)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"/>
          <p:cNvSpPr/>
          <p:nvPr/>
        </p:nvSpPr>
        <p:spPr>
          <a:xfrm>
            <a:off x="118080" y="4363200"/>
            <a:ext cx="377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3. Normalisation unicode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"/>
          <p:cNvSpPr/>
          <p:nvPr/>
        </p:nvSpPr>
        <p:spPr>
          <a:xfrm>
            <a:off x="118080" y="5221800"/>
            <a:ext cx="11718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4. Lower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"/>
          <p:cNvSpPr/>
          <p:nvPr/>
        </p:nvSpPr>
        <p:spPr>
          <a:xfrm>
            <a:off x="8727480" y="627084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FE4CF9B-9CF1-4691-9DB8-7A21566C0D8B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7" name="" descr=""/>
          <p:cNvPicPr/>
          <p:nvPr/>
        </p:nvPicPr>
        <p:blipFill>
          <a:blip r:embed="rId1"/>
          <a:stretch/>
        </p:blipFill>
        <p:spPr>
          <a:xfrm>
            <a:off x="16920" y="1146960"/>
            <a:ext cx="9087480" cy="590400"/>
          </a:xfrm>
          <a:prstGeom prst="rect">
            <a:avLst/>
          </a:prstGeom>
          <a:ln w="0">
            <a:noFill/>
          </a:ln>
        </p:spPr>
      </p:pic>
      <p:pic>
        <p:nvPicPr>
          <p:cNvPr id="598" name="" descr=""/>
          <p:cNvPicPr/>
          <p:nvPr/>
        </p:nvPicPr>
        <p:blipFill>
          <a:blip r:embed="rId2"/>
          <a:stretch/>
        </p:blipFill>
        <p:spPr>
          <a:xfrm>
            <a:off x="82800" y="2453040"/>
            <a:ext cx="8012880" cy="613080"/>
          </a:xfrm>
          <a:prstGeom prst="rect">
            <a:avLst/>
          </a:prstGeom>
          <a:ln w="0">
            <a:noFill/>
          </a:ln>
        </p:spPr>
      </p:pic>
      <p:pic>
        <p:nvPicPr>
          <p:cNvPr id="599" name="" descr=""/>
          <p:cNvPicPr/>
          <p:nvPr/>
        </p:nvPicPr>
        <p:blipFill>
          <a:blip r:embed="rId3"/>
          <a:stretch/>
        </p:blipFill>
        <p:spPr>
          <a:xfrm>
            <a:off x="3231000" y="3192120"/>
            <a:ext cx="5909400" cy="735120"/>
          </a:xfrm>
          <a:prstGeom prst="rect">
            <a:avLst/>
          </a:prstGeom>
          <a:ln w="0">
            <a:noFill/>
          </a:ln>
        </p:spPr>
      </p:pic>
      <p:pic>
        <p:nvPicPr>
          <p:cNvPr id="600" name="" descr=""/>
          <p:cNvPicPr/>
          <p:nvPr/>
        </p:nvPicPr>
        <p:blipFill>
          <a:blip r:embed="rId4"/>
          <a:stretch/>
        </p:blipFill>
        <p:spPr>
          <a:xfrm>
            <a:off x="2895840" y="4169160"/>
            <a:ext cx="5757120" cy="765720"/>
          </a:xfrm>
          <a:prstGeom prst="rect">
            <a:avLst/>
          </a:prstGeom>
          <a:ln w="0">
            <a:noFill/>
          </a:ln>
        </p:spPr>
      </p:pic>
      <p:pic>
        <p:nvPicPr>
          <p:cNvPr id="601" name="" descr=""/>
          <p:cNvPicPr/>
          <p:nvPr/>
        </p:nvPicPr>
        <p:blipFill>
          <a:blip r:embed="rId5"/>
          <a:stretch/>
        </p:blipFill>
        <p:spPr>
          <a:xfrm>
            <a:off x="1300680" y="5103360"/>
            <a:ext cx="5848560" cy="757800"/>
          </a:xfrm>
          <a:prstGeom prst="rect">
            <a:avLst/>
          </a:prstGeom>
          <a:ln w="0">
            <a:noFill/>
          </a:ln>
        </p:spPr>
      </p:pic>
      <p:pic>
        <p:nvPicPr>
          <p:cNvPr id="602" name="" descr=""/>
          <p:cNvPicPr/>
          <p:nvPr/>
        </p:nvPicPr>
        <p:blipFill>
          <a:blip r:embed="rId6"/>
          <a:stretch/>
        </p:blipFill>
        <p:spPr>
          <a:xfrm>
            <a:off x="2095200" y="1997280"/>
            <a:ext cx="2488320" cy="201960"/>
          </a:xfrm>
          <a:prstGeom prst="rect">
            <a:avLst/>
          </a:prstGeom>
          <a:ln w="0">
            <a:noFill/>
          </a:ln>
        </p:spPr>
      </p:pic>
      <p:pic>
        <p:nvPicPr>
          <p:cNvPr id="603" name="" descr=""/>
          <p:cNvPicPr/>
          <p:nvPr/>
        </p:nvPicPr>
        <p:blipFill>
          <a:blip r:embed="rId7"/>
          <a:stretch/>
        </p:blipFill>
        <p:spPr>
          <a:xfrm>
            <a:off x="3772080" y="2250000"/>
            <a:ext cx="3776040" cy="1638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3EA6F6-7A7A-46FD-9B63-0DFC234516F0}" type="slidenum">
              <a:t>93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"/>
          <p:cNvSpPr/>
          <p:nvPr/>
        </p:nvSpPr>
        <p:spPr>
          <a:xfrm>
            <a:off x="8726760" y="636048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1F1E088-1A6B-44C1-9535-E759687A8B1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"/>
          <p:cNvSpPr/>
          <p:nvPr/>
        </p:nvSpPr>
        <p:spPr>
          <a:xfrm>
            <a:off x="162360" y="2123280"/>
            <a:ext cx="445932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6. Pattern Day / Week / Month supprimés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"/>
          <p:cNvSpPr/>
          <p:nvPr/>
        </p:nvSpPr>
        <p:spPr>
          <a:xfrm>
            <a:off x="180000" y="3516480"/>
            <a:ext cx="377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7. Suppression nombres seuls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"/>
          <p:cNvSpPr/>
          <p:nvPr/>
        </p:nvSpPr>
        <p:spPr>
          <a:xfrm>
            <a:off x="180000" y="791280"/>
            <a:ext cx="377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5.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Nettoyage ponctuation (et -)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8" name="" descr=""/>
          <p:cNvPicPr/>
          <p:nvPr/>
        </p:nvPicPr>
        <p:blipFill>
          <a:blip r:embed="rId1"/>
          <a:stretch/>
        </p:blipFill>
        <p:spPr>
          <a:xfrm>
            <a:off x="162360" y="2578320"/>
            <a:ext cx="7601400" cy="658800"/>
          </a:xfrm>
          <a:prstGeom prst="rect">
            <a:avLst/>
          </a:prstGeom>
          <a:ln w="0">
            <a:noFill/>
          </a:ln>
        </p:spPr>
      </p:pic>
      <p:sp>
        <p:nvSpPr>
          <p:cNvPr id="609" name=""/>
          <p:cNvSpPr/>
          <p:nvPr/>
        </p:nvSpPr>
        <p:spPr>
          <a:xfrm>
            <a:off x="184320" y="4708800"/>
            <a:ext cx="309060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8. Stop words + lettre seul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0" name="" descr=""/>
          <p:cNvPicPr/>
          <p:nvPr/>
        </p:nvPicPr>
        <p:blipFill>
          <a:blip r:embed="rId2"/>
          <a:stretch/>
        </p:blipFill>
        <p:spPr>
          <a:xfrm>
            <a:off x="180000" y="3873960"/>
            <a:ext cx="6755400" cy="658800"/>
          </a:xfrm>
          <a:prstGeom prst="rect">
            <a:avLst/>
          </a:prstGeom>
          <a:ln w="0">
            <a:noFill/>
          </a:ln>
        </p:spPr>
      </p:pic>
      <p:pic>
        <p:nvPicPr>
          <p:cNvPr id="611" name="" descr=""/>
          <p:cNvPicPr/>
          <p:nvPr/>
        </p:nvPicPr>
        <p:blipFill>
          <a:blip r:embed="rId3"/>
          <a:stretch/>
        </p:blipFill>
        <p:spPr>
          <a:xfrm>
            <a:off x="184320" y="5059440"/>
            <a:ext cx="6221880" cy="658800"/>
          </a:xfrm>
          <a:prstGeom prst="rect">
            <a:avLst/>
          </a:prstGeom>
          <a:ln w="0">
            <a:noFill/>
          </a:ln>
        </p:spPr>
      </p:pic>
      <p:pic>
        <p:nvPicPr>
          <p:cNvPr id="612" name="" descr=""/>
          <p:cNvPicPr/>
          <p:nvPr/>
        </p:nvPicPr>
        <p:blipFill>
          <a:blip r:embed="rId4"/>
          <a:stretch/>
        </p:blipFill>
        <p:spPr>
          <a:xfrm>
            <a:off x="180000" y="1148760"/>
            <a:ext cx="5749560" cy="8035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6CA3E6-9CE1-4079-912E-DFA9104343FD}" type="slidenum">
              <a:t>94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"/>
          <p:cNvSpPr/>
          <p:nvPr/>
        </p:nvSpPr>
        <p:spPr>
          <a:xfrm>
            <a:off x="8726760" y="636048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55EBA14-0FB8-4C6F-A6E7-F009D2BA382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"/>
          <p:cNvSpPr/>
          <p:nvPr/>
        </p:nvSpPr>
        <p:spPr>
          <a:xfrm>
            <a:off x="124200" y="673560"/>
            <a:ext cx="2867400" cy="38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Problèmes et exceptions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5" name="" descr=""/>
          <p:cNvPicPr/>
          <p:nvPr/>
        </p:nvPicPr>
        <p:blipFill>
          <a:blip r:embed="rId1"/>
          <a:stretch/>
        </p:blipFill>
        <p:spPr>
          <a:xfrm>
            <a:off x="73080" y="1275480"/>
            <a:ext cx="4812480" cy="582840"/>
          </a:xfrm>
          <a:prstGeom prst="rect">
            <a:avLst/>
          </a:prstGeom>
          <a:ln w="0">
            <a:noFill/>
          </a:ln>
        </p:spPr>
      </p:pic>
      <p:sp>
        <p:nvSpPr>
          <p:cNvPr id="616" name=""/>
          <p:cNvSpPr/>
          <p:nvPr/>
        </p:nvSpPr>
        <p:spPr>
          <a:xfrm>
            <a:off x="5022360" y="1154520"/>
            <a:ext cx="393084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Les chiffres romains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 les acronymes n’étant pas la dans la base mais peu problématique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7" name="" descr=""/>
          <p:cNvPicPr/>
          <p:nvPr/>
        </p:nvPicPr>
        <p:blipFill>
          <a:blip r:embed="rId2"/>
          <a:stretch/>
        </p:blipFill>
        <p:spPr>
          <a:xfrm>
            <a:off x="70200" y="3039120"/>
            <a:ext cx="4326480" cy="241200"/>
          </a:xfrm>
          <a:prstGeom prst="rect">
            <a:avLst/>
          </a:prstGeom>
          <a:ln w="0">
            <a:noFill/>
          </a:ln>
        </p:spPr>
      </p:pic>
      <p:sp>
        <p:nvSpPr>
          <p:cNvPr id="618" name=""/>
          <p:cNvSpPr/>
          <p:nvPr/>
        </p:nvSpPr>
        <p:spPr>
          <a:xfrm>
            <a:off x="4669560" y="2729160"/>
            <a:ext cx="3806640" cy="86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Les unités,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 les marqueurs temporels n’étant pas sous la forme D, W, M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"/>
          <p:cNvSpPr/>
          <p:nvPr/>
        </p:nvSpPr>
        <p:spPr>
          <a:xfrm>
            <a:off x="53280" y="1922760"/>
            <a:ext cx="54018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composé que de la même lettre à supprimer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"/>
          <p:cNvSpPr/>
          <p:nvPr/>
        </p:nvSpPr>
        <p:spPr>
          <a:xfrm>
            <a:off x="113040" y="3344400"/>
            <a:ext cx="4313880" cy="64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Utiliser un dictionnaire d’unité et supprimer toutes les durées 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9FD4AF-BE11-4F17-9466-AFC4E821F542}" type="slidenum">
              <a:t>95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"/>
          <p:cNvSpPr/>
          <p:nvPr/>
        </p:nvSpPr>
        <p:spPr>
          <a:xfrm>
            <a:off x="8726760" y="636048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B3C364D-AC20-413A-9A30-691D011E439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"/>
          <p:cNvSpPr/>
          <p:nvPr/>
        </p:nvSpPr>
        <p:spPr>
          <a:xfrm>
            <a:off x="150840" y="717840"/>
            <a:ext cx="24775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manquantes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3" name="" descr=""/>
          <p:cNvPicPr/>
          <p:nvPr/>
        </p:nvPicPr>
        <p:blipFill>
          <a:blip r:embed="rId1"/>
          <a:stretch/>
        </p:blipFill>
        <p:spPr>
          <a:xfrm>
            <a:off x="206280" y="1143000"/>
            <a:ext cx="4705920" cy="3387240"/>
          </a:xfrm>
          <a:prstGeom prst="rect">
            <a:avLst/>
          </a:prstGeom>
          <a:ln w="0">
            <a:noFill/>
          </a:ln>
        </p:spPr>
      </p:pic>
      <p:pic>
        <p:nvPicPr>
          <p:cNvPr id="624" name="" descr=""/>
          <p:cNvPicPr/>
          <p:nvPr/>
        </p:nvPicPr>
        <p:blipFill>
          <a:blip r:embed="rId2"/>
          <a:stretch/>
        </p:blipFill>
        <p:spPr>
          <a:xfrm>
            <a:off x="184320" y="4708080"/>
            <a:ext cx="5086800" cy="362160"/>
          </a:xfrm>
          <a:prstGeom prst="rect">
            <a:avLst/>
          </a:prstGeom>
          <a:ln w="0">
            <a:noFill/>
          </a:ln>
        </p:spPr>
      </p:pic>
      <p:pic>
        <p:nvPicPr>
          <p:cNvPr id="625" name="" descr=""/>
          <p:cNvPicPr/>
          <p:nvPr/>
        </p:nvPicPr>
        <p:blipFill>
          <a:blip r:embed="rId3"/>
          <a:stretch/>
        </p:blipFill>
        <p:spPr>
          <a:xfrm>
            <a:off x="5809680" y="1177560"/>
            <a:ext cx="2678760" cy="1611720"/>
          </a:xfrm>
          <a:prstGeom prst="rect">
            <a:avLst/>
          </a:prstGeom>
          <a:ln w="0">
            <a:noFill/>
          </a:ln>
        </p:spPr>
      </p:pic>
      <p:pic>
        <p:nvPicPr>
          <p:cNvPr id="626" name="" descr=""/>
          <p:cNvPicPr/>
          <p:nvPr/>
        </p:nvPicPr>
        <p:blipFill>
          <a:blip r:embed="rId4"/>
          <a:stretch/>
        </p:blipFill>
        <p:spPr>
          <a:xfrm>
            <a:off x="5524200" y="3285360"/>
            <a:ext cx="3143520" cy="6210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245262-A02D-4C93-B94E-984A6F7FBD54}" type="slidenum">
              <a:t>96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"/>
          <p:cNvSpPr/>
          <p:nvPr/>
        </p:nvSpPr>
        <p:spPr>
          <a:xfrm>
            <a:off x="8726760" y="636048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98C7EDC-1A0A-4E8D-BF53-3B5C504EE8A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8" name=""/>
          <p:cNvSpPr/>
          <p:nvPr/>
        </p:nvSpPr>
        <p:spPr>
          <a:xfrm>
            <a:off x="177480" y="691200"/>
            <a:ext cx="2663640" cy="78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Nouveau Mode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9" name="" descr=""/>
          <p:cNvPicPr/>
          <p:nvPr/>
        </p:nvPicPr>
        <p:blipFill>
          <a:blip r:embed="rId1"/>
          <a:stretch/>
        </p:blipFill>
        <p:spPr>
          <a:xfrm>
            <a:off x="177480" y="1264320"/>
            <a:ext cx="2091960" cy="1154520"/>
          </a:xfrm>
          <a:prstGeom prst="rect">
            <a:avLst/>
          </a:prstGeom>
          <a:ln w="0">
            <a:noFill/>
          </a:ln>
        </p:spPr>
      </p:pic>
      <p:pic>
        <p:nvPicPr>
          <p:cNvPr id="630" name="" descr=""/>
          <p:cNvPicPr/>
          <p:nvPr/>
        </p:nvPicPr>
        <p:blipFill>
          <a:blip r:embed="rId2"/>
          <a:stretch/>
        </p:blipFill>
        <p:spPr>
          <a:xfrm>
            <a:off x="212760" y="2480400"/>
            <a:ext cx="4131000" cy="3551040"/>
          </a:xfrm>
          <a:prstGeom prst="rect">
            <a:avLst/>
          </a:prstGeom>
          <a:ln w="0">
            <a:noFill/>
          </a:ln>
        </p:spPr>
      </p:pic>
      <p:pic>
        <p:nvPicPr>
          <p:cNvPr id="631" name="" descr=""/>
          <p:cNvPicPr/>
          <p:nvPr/>
        </p:nvPicPr>
        <p:blipFill>
          <a:blip r:embed="rId3"/>
          <a:srcRect l="0" t="0" r="0" b="38946"/>
          <a:stretch/>
        </p:blipFill>
        <p:spPr>
          <a:xfrm>
            <a:off x="2391840" y="638280"/>
            <a:ext cx="1939680" cy="1785960"/>
          </a:xfrm>
          <a:prstGeom prst="rect">
            <a:avLst/>
          </a:prstGeom>
          <a:ln w="0">
            <a:noFill/>
          </a:ln>
        </p:spPr>
      </p:pic>
      <p:pic>
        <p:nvPicPr>
          <p:cNvPr id="632" name="" descr=""/>
          <p:cNvPicPr/>
          <p:nvPr/>
        </p:nvPicPr>
        <p:blipFill>
          <a:blip r:embed="rId4"/>
          <a:stretch/>
        </p:blipFill>
        <p:spPr>
          <a:xfrm>
            <a:off x="4411080" y="683280"/>
            <a:ext cx="1907280" cy="2804760"/>
          </a:xfrm>
          <a:prstGeom prst="rect">
            <a:avLst/>
          </a:prstGeom>
          <a:ln w="0">
            <a:noFill/>
          </a:ln>
        </p:spPr>
      </p:pic>
      <p:pic>
        <p:nvPicPr>
          <p:cNvPr id="633" name="" descr=""/>
          <p:cNvPicPr/>
          <p:nvPr/>
        </p:nvPicPr>
        <p:blipFill>
          <a:blip r:embed="rId5"/>
          <a:stretch/>
        </p:blipFill>
        <p:spPr>
          <a:xfrm>
            <a:off x="6016320" y="3145680"/>
            <a:ext cx="3026880" cy="28317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23DFD9-5B67-46B3-B84A-4E3142E4AF60}" type="slidenum">
              <a:t>97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"/>
          <p:cNvSpPr/>
          <p:nvPr/>
        </p:nvSpPr>
        <p:spPr>
          <a:xfrm>
            <a:off x="88560" y="646920"/>
            <a:ext cx="214992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Système de query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5" name="" descr=""/>
          <p:cNvPicPr/>
          <p:nvPr/>
        </p:nvPicPr>
        <p:blipFill>
          <a:blip r:embed="rId1"/>
          <a:stretch/>
        </p:blipFill>
        <p:spPr>
          <a:xfrm>
            <a:off x="112320" y="1147320"/>
            <a:ext cx="4042800" cy="1352520"/>
          </a:xfrm>
          <a:prstGeom prst="rect">
            <a:avLst/>
          </a:prstGeom>
          <a:ln w="0">
            <a:noFill/>
          </a:ln>
        </p:spPr>
      </p:pic>
      <p:pic>
        <p:nvPicPr>
          <p:cNvPr id="636" name="" descr=""/>
          <p:cNvPicPr/>
          <p:nvPr/>
        </p:nvPicPr>
        <p:blipFill>
          <a:blip r:embed="rId2"/>
          <a:stretch/>
        </p:blipFill>
        <p:spPr>
          <a:xfrm>
            <a:off x="196920" y="2626200"/>
            <a:ext cx="2686320" cy="201960"/>
          </a:xfrm>
          <a:prstGeom prst="rect">
            <a:avLst/>
          </a:prstGeom>
          <a:ln w="0">
            <a:noFill/>
          </a:ln>
        </p:spPr>
      </p:pic>
      <p:sp>
        <p:nvSpPr>
          <p:cNvPr id="637" name=""/>
          <p:cNvSpPr/>
          <p:nvPr/>
        </p:nvSpPr>
        <p:spPr>
          <a:xfrm>
            <a:off x="4687200" y="965520"/>
            <a:ext cx="374472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Prends le même preprocess que le texte à l’exception des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"/>
          <p:cNvSpPr/>
          <p:nvPr/>
        </p:nvSpPr>
        <p:spPr>
          <a:xfrm>
            <a:off x="177480" y="2986560"/>
            <a:ext cx="40107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Remplacer par ceux uniques dans les acronymes spécifiques ou équivalent.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9" name="" descr=""/>
          <p:cNvPicPr/>
          <p:nvPr/>
        </p:nvPicPr>
        <p:blipFill>
          <a:blip r:embed="rId3"/>
          <a:stretch/>
        </p:blipFill>
        <p:spPr>
          <a:xfrm>
            <a:off x="3920400" y="4495320"/>
            <a:ext cx="2739600" cy="186840"/>
          </a:xfrm>
          <a:prstGeom prst="rect">
            <a:avLst/>
          </a:prstGeom>
          <a:ln w="0">
            <a:noFill/>
          </a:ln>
        </p:spPr>
      </p:pic>
      <p:pic>
        <p:nvPicPr>
          <p:cNvPr id="640" name="" descr=""/>
          <p:cNvPicPr/>
          <p:nvPr/>
        </p:nvPicPr>
        <p:blipFill>
          <a:blip r:embed="rId4"/>
          <a:stretch/>
        </p:blipFill>
        <p:spPr>
          <a:xfrm>
            <a:off x="241200" y="3668400"/>
            <a:ext cx="2892240" cy="438120"/>
          </a:xfrm>
          <a:prstGeom prst="rect">
            <a:avLst/>
          </a:prstGeom>
          <a:ln w="0">
            <a:noFill/>
          </a:ln>
        </p:spPr>
      </p:pic>
      <p:pic>
        <p:nvPicPr>
          <p:cNvPr id="641" name="" descr=""/>
          <p:cNvPicPr/>
          <p:nvPr/>
        </p:nvPicPr>
        <p:blipFill>
          <a:blip r:embed="rId5"/>
          <a:stretch/>
        </p:blipFill>
        <p:spPr>
          <a:xfrm>
            <a:off x="250200" y="4695480"/>
            <a:ext cx="2937960" cy="399960"/>
          </a:xfrm>
          <a:prstGeom prst="rect">
            <a:avLst/>
          </a:prstGeom>
          <a:ln w="0">
            <a:noFill/>
          </a:ln>
        </p:spPr>
      </p:pic>
      <p:pic>
        <p:nvPicPr>
          <p:cNvPr id="642" name="" descr=""/>
          <p:cNvPicPr/>
          <p:nvPr/>
        </p:nvPicPr>
        <p:blipFill>
          <a:blip r:embed="rId6"/>
          <a:stretch/>
        </p:blipFill>
        <p:spPr>
          <a:xfrm>
            <a:off x="242280" y="4209480"/>
            <a:ext cx="2914920" cy="384840"/>
          </a:xfrm>
          <a:prstGeom prst="rect">
            <a:avLst/>
          </a:prstGeom>
          <a:ln w="0">
            <a:noFill/>
          </a:ln>
        </p:spPr>
      </p:pic>
      <p:pic>
        <p:nvPicPr>
          <p:cNvPr id="643" name="" descr=""/>
          <p:cNvPicPr/>
          <p:nvPr/>
        </p:nvPicPr>
        <p:blipFill>
          <a:blip r:embed="rId7"/>
          <a:stretch/>
        </p:blipFill>
        <p:spPr>
          <a:xfrm>
            <a:off x="251640" y="5199840"/>
            <a:ext cx="2876760" cy="423000"/>
          </a:xfrm>
          <a:prstGeom prst="rect">
            <a:avLst/>
          </a:prstGeom>
          <a:ln w="0">
            <a:noFill/>
          </a:ln>
        </p:spPr>
      </p:pic>
      <p:sp>
        <p:nvSpPr>
          <p:cNvPr id="644" name=""/>
          <p:cNvSpPr/>
          <p:nvPr/>
        </p:nvSpPr>
        <p:spPr>
          <a:xfrm>
            <a:off x="3216240" y="3907440"/>
            <a:ext cx="637920" cy="4341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5" name=""/>
          <p:cNvSpPr/>
          <p:nvPr/>
        </p:nvSpPr>
        <p:spPr>
          <a:xfrm>
            <a:off x="3234240" y="4430520"/>
            <a:ext cx="593640" cy="150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6" name=""/>
          <p:cNvSpPr/>
          <p:nvPr/>
        </p:nvSpPr>
        <p:spPr>
          <a:xfrm flipV="1">
            <a:off x="3331440" y="4758120"/>
            <a:ext cx="496440" cy="2217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7" name=""/>
          <p:cNvSpPr/>
          <p:nvPr/>
        </p:nvSpPr>
        <p:spPr>
          <a:xfrm flipV="1">
            <a:off x="3278520" y="4882320"/>
            <a:ext cx="646560" cy="4608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48" name="" descr=""/>
          <p:cNvPicPr/>
          <p:nvPr/>
        </p:nvPicPr>
        <p:blipFill>
          <a:blip r:embed="rId8"/>
          <a:stretch/>
        </p:blipFill>
        <p:spPr>
          <a:xfrm>
            <a:off x="3466800" y="5296680"/>
            <a:ext cx="2419560" cy="247680"/>
          </a:xfrm>
          <a:prstGeom prst="rect">
            <a:avLst/>
          </a:prstGeom>
          <a:ln w="0">
            <a:noFill/>
          </a:ln>
        </p:spPr>
      </p:pic>
      <p:pic>
        <p:nvPicPr>
          <p:cNvPr id="649" name="" descr=""/>
          <p:cNvPicPr/>
          <p:nvPr/>
        </p:nvPicPr>
        <p:blipFill>
          <a:blip r:embed="rId9"/>
          <a:stretch/>
        </p:blipFill>
        <p:spPr>
          <a:xfrm>
            <a:off x="3408120" y="5675040"/>
            <a:ext cx="2495880" cy="392400"/>
          </a:xfrm>
          <a:prstGeom prst="rect">
            <a:avLst/>
          </a:prstGeom>
          <a:ln w="0">
            <a:noFill/>
          </a:ln>
        </p:spPr>
      </p:pic>
      <p:pic>
        <p:nvPicPr>
          <p:cNvPr id="650" name="" descr=""/>
          <p:cNvPicPr/>
          <p:nvPr/>
        </p:nvPicPr>
        <p:blipFill>
          <a:blip r:embed="rId10"/>
          <a:stretch/>
        </p:blipFill>
        <p:spPr>
          <a:xfrm>
            <a:off x="6346440" y="5788080"/>
            <a:ext cx="2366280" cy="186840"/>
          </a:xfrm>
          <a:prstGeom prst="rect">
            <a:avLst/>
          </a:prstGeom>
          <a:ln w="0">
            <a:noFill/>
          </a:ln>
        </p:spPr>
      </p:pic>
      <p:sp>
        <p:nvSpPr>
          <p:cNvPr id="651" name=""/>
          <p:cNvSpPr/>
          <p:nvPr/>
        </p:nvSpPr>
        <p:spPr>
          <a:xfrm>
            <a:off x="5963040" y="5856840"/>
            <a:ext cx="3834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52" name="" descr=""/>
          <p:cNvPicPr/>
          <p:nvPr/>
        </p:nvPicPr>
        <p:blipFill>
          <a:blip r:embed="rId11"/>
          <a:stretch/>
        </p:blipFill>
        <p:spPr>
          <a:xfrm>
            <a:off x="4368240" y="1780560"/>
            <a:ext cx="4657320" cy="1299600"/>
          </a:xfrm>
          <a:prstGeom prst="rect">
            <a:avLst/>
          </a:prstGeom>
          <a:ln w="0">
            <a:noFill/>
          </a:ln>
        </p:spPr>
      </p:pic>
      <p:pic>
        <p:nvPicPr>
          <p:cNvPr id="653" name="" descr=""/>
          <p:cNvPicPr/>
          <p:nvPr/>
        </p:nvPicPr>
        <p:blipFill>
          <a:blip r:embed="rId12"/>
          <a:srcRect l="0" t="0" r="0" b="71958"/>
          <a:stretch/>
        </p:blipFill>
        <p:spPr>
          <a:xfrm>
            <a:off x="4368240" y="3083400"/>
            <a:ext cx="3631320" cy="1229040"/>
          </a:xfrm>
          <a:prstGeom prst="rect">
            <a:avLst/>
          </a:prstGeom>
          <a:ln w="0">
            <a:noFill/>
          </a:ln>
        </p:spPr>
      </p:pic>
      <p:sp>
        <p:nvSpPr>
          <p:cNvPr id="654" name=""/>
          <p:cNvSpPr/>
          <p:nvPr/>
        </p:nvSpPr>
        <p:spPr>
          <a:xfrm>
            <a:off x="8726760" y="6387480"/>
            <a:ext cx="5184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8D51B19-3595-4DA5-863A-9FD475B9309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6F42E9-A6B9-4280-97DF-284B95A99E3B}" type="slidenum">
              <a:t>98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5FE358-21D8-4EE3-89A8-3680278951EB}" type="slidenum">
              <a:t>99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hème AP-HP">
  <a:themeElements>
    <a:clrScheme name="APHP">
      <a:dk1>
        <a:srgbClr val="272d31"/>
      </a:dk1>
      <a:lt1>
        <a:srgbClr val="ffffff"/>
      </a:lt1>
      <a:dk2>
        <a:srgbClr val="d2d9da"/>
      </a:dk2>
      <a:lt2>
        <a:srgbClr val="f1f4f5"/>
      </a:lt2>
      <a:accent1>
        <a:srgbClr val="ffd419"/>
      </a:accent1>
      <a:accent2>
        <a:srgbClr val="c01662"/>
      </a:accent2>
      <a:accent3>
        <a:srgbClr val="36bde8"/>
      </a:accent3>
      <a:accent4>
        <a:srgbClr val="0062ae"/>
      </a:accent4>
      <a:accent5>
        <a:srgbClr val="2c256b"/>
      </a:accent5>
      <a:accent6>
        <a:srgbClr val="d3d800"/>
      </a:accent6>
      <a:hlink>
        <a:srgbClr val="272d31"/>
      </a:hlink>
      <a:folHlink>
        <a:srgbClr val="272d31"/>
      </a:folHlink>
    </a:clrScheme>
    <a:fontScheme name="APHP">
      <a:majorFont>
        <a:latin typeface="Montserrat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FA34CFC6F5E64B965C92C606634DDF" ma:contentTypeVersion="10" ma:contentTypeDescription="Crée un document." ma:contentTypeScope="" ma:versionID="82f72537914f7b2ca3ab4e2073f5bc1f">
  <xsd:schema xmlns:xsd="http://www.w3.org/2001/XMLSchema" xmlns:xs="http://www.w3.org/2001/XMLSchema" xmlns:p="http://schemas.microsoft.com/office/2006/metadata/properties" xmlns:ns2="bab36aca-6305-4f24-b845-8de6cc927b00" xmlns:ns3="8d40c450-74bb-40fd-8fff-a7da02f18cb9" targetNamespace="http://schemas.microsoft.com/office/2006/metadata/properties" ma:root="true" ma:fieldsID="8fa5e87ef80b5124d7f7324dbf1e2047" ns2:_="" ns3:_="">
    <xsd:import namespace="bab36aca-6305-4f24-b845-8de6cc927b00"/>
    <xsd:import namespace="8d40c450-74bb-40fd-8fff-a7da02f18c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36aca-6305-4f24-b845-8de6cc927b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40c450-74bb-40fd-8fff-a7da02f18cb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8513F2-21CC-4AEC-9985-98CE02CCA43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7C0DAC3-8909-490F-8F6E-6181BFA49E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b36aca-6305-4f24-b845-8de6cc927b00"/>
    <ds:schemaRef ds:uri="8d40c450-74bb-40fd-8fff-a7da02f18c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456673-90F3-4A8C-832A-188746AAA5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22970</TotalTime>
  <Application>LibreOffice/7.6.4.1$Windows_X86_64 LibreOffice_project/e19e193f88cd6c0525a17fb7a176ed8e6a3e2aa1</Application>
  <AppVersion>15.0000</AppVersion>
  <Words>79</Words>
  <Paragraphs>53</Paragraphs>
  <Company>APHP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2015-07-22T10:38:47Z</dcterms:created>
  <dc:creator>BRASSEUR Paul</dc:creator>
  <dc:description/>
  <dc:language>fr-FR</dc:language>
  <cp:lastModifiedBy/>
  <cp:lastPrinted>2018-04-13T17:06:17Z</cp:lastPrinted>
  <dcterms:modified xsi:type="dcterms:W3CDTF">2025-07-04T10:05:22Z</dcterms:modified>
  <cp:revision>1497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AP-HP:8</vt:lpwstr>
  </property>
  <property fmtid="{D5CDD505-2E9C-101B-9397-08002B2CF9AE}" pid="3" name="ClassificationContentMarkingFooterText">
    <vt:lpwstr>C1 - Interne</vt:lpwstr>
  </property>
  <property fmtid="{D5CDD505-2E9C-101B-9397-08002B2CF9AE}" pid="4" name="ContentTypeId">
    <vt:lpwstr>0x010100CDFA34CFC6F5E64B965C92C606634DDF</vt:lpwstr>
  </property>
  <property fmtid="{D5CDD505-2E9C-101B-9397-08002B2CF9AE}" pid="5" name="MSIP_Label_591d6119-873b-4397-8a13-8f0b0381b9bf_ActionId">
    <vt:lpwstr>f954901c-06bb-4e73-978b-2ff255d7fa1b</vt:lpwstr>
  </property>
  <property fmtid="{D5CDD505-2E9C-101B-9397-08002B2CF9AE}" pid="6" name="MSIP_Label_591d6119-873b-4397-8a13-8f0b0381b9bf_ContentBits">
    <vt:lpwstr>2</vt:lpwstr>
  </property>
  <property fmtid="{D5CDD505-2E9C-101B-9397-08002B2CF9AE}" pid="7" name="MSIP_Label_591d6119-873b-4397-8a13-8f0b0381b9bf_Enabled">
    <vt:lpwstr>true</vt:lpwstr>
  </property>
  <property fmtid="{D5CDD505-2E9C-101B-9397-08002B2CF9AE}" pid="8" name="MSIP_Label_591d6119-873b-4397-8a13-8f0b0381b9bf_Method">
    <vt:lpwstr>Standard</vt:lpwstr>
  </property>
  <property fmtid="{D5CDD505-2E9C-101B-9397-08002B2CF9AE}" pid="9" name="MSIP_Label_591d6119-873b-4397-8a13-8f0b0381b9bf_Name">
    <vt:lpwstr>C1 - Interne</vt:lpwstr>
  </property>
  <property fmtid="{D5CDD505-2E9C-101B-9397-08002B2CF9AE}" pid="10" name="MSIP_Label_591d6119-873b-4397-8a13-8f0b0381b9bf_SetDate">
    <vt:lpwstr>2024-03-01T10:56:13Z</vt:lpwstr>
  </property>
  <property fmtid="{D5CDD505-2E9C-101B-9397-08002B2CF9AE}" pid="11" name="MSIP_Label_591d6119-873b-4397-8a13-8f0b0381b9bf_SiteId">
    <vt:lpwstr>905eea10-a76c-4815-8160-ba433c63cfd5</vt:lpwstr>
  </property>
  <property fmtid="{D5CDD505-2E9C-101B-9397-08002B2CF9AE}" pid="12" name="Notes">
    <vt:i4>4</vt:i4>
  </property>
  <property fmtid="{D5CDD505-2E9C-101B-9397-08002B2CF9AE}" pid="13" name="PresentationFormat">
    <vt:lpwstr>Affichage à l'écran (4:3)</vt:lpwstr>
  </property>
  <property fmtid="{D5CDD505-2E9C-101B-9397-08002B2CF9AE}" pid="14" name="Slides">
    <vt:i4>15</vt:i4>
  </property>
</Properties>
</file>